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4" r:id="rId3"/>
    <p:sldId id="257" r:id="rId4"/>
    <p:sldId id="272" r:id="rId5"/>
    <p:sldId id="295" r:id="rId6"/>
    <p:sldId id="297" r:id="rId7"/>
    <p:sldId id="279" r:id="rId8"/>
    <p:sldId id="287" r:id="rId9"/>
    <p:sldId id="281" r:id="rId10"/>
    <p:sldId id="280" r:id="rId11"/>
    <p:sldId id="289" r:id="rId12"/>
    <p:sldId id="283" r:id="rId13"/>
    <p:sldId id="286" r:id="rId14"/>
    <p:sldId id="288" r:id="rId15"/>
    <p:sldId id="285" r:id="rId16"/>
    <p:sldId id="290" r:id="rId17"/>
    <p:sldId id="291" r:id="rId18"/>
    <p:sldId id="284" r:id="rId19"/>
    <p:sldId id="298" r:id="rId20"/>
    <p:sldId id="29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2FF"/>
    <a:srgbClr val="29D64B"/>
    <a:srgbClr val="731FEA"/>
    <a:srgbClr val="ACD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80" y="-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64AF2C-0A37-E84C-B7C4-8BC063FB7F51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4F4ECFC-A100-1641-917C-C8A9F5B8C52A}">
      <dgm:prSet phldrT="[Testo]"/>
      <dgm:spPr/>
      <dgm:t>
        <a:bodyPr/>
        <a:lstStyle/>
        <a:p>
          <a:r>
            <a:rPr lang="it-IT" dirty="0" smtClean="0"/>
            <a:t>Bene comune</a:t>
          </a:r>
          <a:endParaRPr lang="it-IT" dirty="0"/>
        </a:p>
      </dgm:t>
    </dgm:pt>
    <dgm:pt modelId="{9B0E9886-C6A3-DD49-90C1-7BB087330770}" type="parTrans" cxnId="{C6611B04-E21B-904D-A385-75B0958336E7}">
      <dgm:prSet/>
      <dgm:spPr/>
      <dgm:t>
        <a:bodyPr/>
        <a:lstStyle/>
        <a:p>
          <a:endParaRPr lang="it-IT"/>
        </a:p>
      </dgm:t>
    </dgm:pt>
    <dgm:pt modelId="{987274B3-3112-DD4E-A88F-9D3CB7A93458}" type="sibTrans" cxnId="{C6611B04-E21B-904D-A385-75B0958336E7}">
      <dgm:prSet/>
      <dgm:spPr/>
      <dgm:t>
        <a:bodyPr/>
        <a:lstStyle/>
        <a:p>
          <a:endParaRPr lang="it-IT"/>
        </a:p>
      </dgm:t>
    </dgm:pt>
    <dgm:pt modelId="{7DC35FA5-FDD6-D542-B3DD-01CFD9B16FA8}">
      <dgm:prSet phldrT="[Testo]" custT="1"/>
      <dgm:spPr/>
      <dgm:t>
        <a:bodyPr/>
        <a:lstStyle/>
        <a:p>
          <a:r>
            <a:rPr lang="it-IT" sz="1300" dirty="0" smtClean="0"/>
            <a:t>Partenariati pubblico-privati</a:t>
          </a:r>
          <a:endParaRPr lang="it-IT" sz="1300" dirty="0"/>
        </a:p>
      </dgm:t>
    </dgm:pt>
    <dgm:pt modelId="{8E6CE63E-3FD4-504F-974B-4202E305FE9D}" type="parTrans" cxnId="{9777E890-BA10-DD47-9442-BBCD838607F2}">
      <dgm:prSet/>
      <dgm:spPr/>
      <dgm:t>
        <a:bodyPr/>
        <a:lstStyle/>
        <a:p>
          <a:endParaRPr lang="it-IT"/>
        </a:p>
      </dgm:t>
    </dgm:pt>
    <dgm:pt modelId="{08125D0F-31F6-284C-8F63-2CDE98220765}" type="sibTrans" cxnId="{9777E890-BA10-DD47-9442-BBCD838607F2}">
      <dgm:prSet/>
      <dgm:spPr/>
      <dgm:t>
        <a:bodyPr/>
        <a:lstStyle/>
        <a:p>
          <a:endParaRPr lang="it-IT"/>
        </a:p>
      </dgm:t>
    </dgm:pt>
    <dgm:pt modelId="{895973BE-A650-2E44-BE52-CB84D1FBCDA4}">
      <dgm:prSet phldrT="[Testo]" custT="1"/>
      <dgm:spPr/>
      <dgm:t>
        <a:bodyPr/>
        <a:lstStyle/>
        <a:p>
          <a:r>
            <a:rPr lang="it-IT" sz="1300" dirty="0" smtClean="0"/>
            <a:t>Condivisione delle risorse</a:t>
          </a:r>
          <a:endParaRPr lang="it-IT" sz="1300" dirty="0"/>
        </a:p>
      </dgm:t>
    </dgm:pt>
    <dgm:pt modelId="{A1A90FCB-375E-5543-957B-F9358D06DC20}" type="parTrans" cxnId="{E730E4B1-CADC-8A44-8D0C-2B807B219A30}">
      <dgm:prSet/>
      <dgm:spPr/>
      <dgm:t>
        <a:bodyPr/>
        <a:lstStyle/>
        <a:p>
          <a:endParaRPr lang="it-IT"/>
        </a:p>
      </dgm:t>
    </dgm:pt>
    <dgm:pt modelId="{4580B885-AB8E-E842-ABE0-4454006AFB58}" type="sibTrans" cxnId="{E730E4B1-CADC-8A44-8D0C-2B807B219A30}">
      <dgm:prSet/>
      <dgm:spPr/>
      <dgm:t>
        <a:bodyPr/>
        <a:lstStyle/>
        <a:p>
          <a:endParaRPr lang="it-IT"/>
        </a:p>
      </dgm:t>
    </dgm:pt>
    <dgm:pt modelId="{A0679D9F-FCC3-3849-BCFB-ACDE33B5D23B}">
      <dgm:prSet phldrT="[Testo]" custT="1"/>
      <dgm:spPr/>
      <dgm:t>
        <a:bodyPr/>
        <a:lstStyle/>
        <a:p>
          <a:r>
            <a:rPr lang="it-IT" sz="1200" dirty="0" smtClean="0"/>
            <a:t>Associazionismo</a:t>
          </a:r>
          <a:endParaRPr lang="it-IT" sz="1200" dirty="0"/>
        </a:p>
      </dgm:t>
    </dgm:pt>
    <dgm:pt modelId="{C3B4DB11-603B-9545-BB4B-6ED5780D765D}" type="parTrans" cxnId="{3C0211A6-300E-5A4D-ABBA-970E52D206F8}">
      <dgm:prSet/>
      <dgm:spPr/>
      <dgm:t>
        <a:bodyPr/>
        <a:lstStyle/>
        <a:p>
          <a:endParaRPr lang="it-IT"/>
        </a:p>
      </dgm:t>
    </dgm:pt>
    <dgm:pt modelId="{026FDE05-4AFC-8B4C-B7F6-3078ACCACB50}" type="sibTrans" cxnId="{3C0211A6-300E-5A4D-ABBA-970E52D206F8}">
      <dgm:prSet/>
      <dgm:spPr/>
      <dgm:t>
        <a:bodyPr/>
        <a:lstStyle/>
        <a:p>
          <a:endParaRPr lang="it-IT"/>
        </a:p>
      </dgm:t>
    </dgm:pt>
    <dgm:pt modelId="{2D34FD8B-9106-D941-91E4-F0A5824F29A5}">
      <dgm:prSet phldrT="[Testo]" custT="1"/>
      <dgm:spPr/>
      <dgm:t>
        <a:bodyPr/>
        <a:lstStyle/>
        <a:p>
          <a:r>
            <a:rPr lang="it-IT" sz="1300" dirty="0" smtClean="0"/>
            <a:t>Reti coordinate</a:t>
          </a:r>
          <a:endParaRPr lang="it-IT" sz="1300" dirty="0"/>
        </a:p>
      </dgm:t>
    </dgm:pt>
    <dgm:pt modelId="{2B4504E0-9416-954D-80FD-EAF5DC5E3F44}" type="parTrans" cxnId="{4382FFCE-A2EB-BF4E-8893-337919A5A292}">
      <dgm:prSet/>
      <dgm:spPr/>
      <dgm:t>
        <a:bodyPr/>
        <a:lstStyle/>
        <a:p>
          <a:endParaRPr lang="it-IT"/>
        </a:p>
      </dgm:t>
    </dgm:pt>
    <dgm:pt modelId="{09311D15-8F7F-B84C-8A85-9AC7E0ED676F}" type="sibTrans" cxnId="{4382FFCE-A2EB-BF4E-8893-337919A5A292}">
      <dgm:prSet/>
      <dgm:spPr/>
      <dgm:t>
        <a:bodyPr/>
        <a:lstStyle/>
        <a:p>
          <a:endParaRPr lang="it-IT"/>
        </a:p>
      </dgm:t>
    </dgm:pt>
    <dgm:pt modelId="{32A29E01-F0F0-C549-9706-8CBCD4677CD2}" type="pres">
      <dgm:prSet presAssocID="{2A64AF2C-0A37-E84C-B7C4-8BC063FB7F5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9DC8F6E-6F12-6641-8B89-6D2C93F96B9C}" type="pres">
      <dgm:prSet presAssocID="{2A64AF2C-0A37-E84C-B7C4-8BC063FB7F51}" presName="radial" presStyleCnt="0">
        <dgm:presLayoutVars>
          <dgm:animLvl val="ctr"/>
        </dgm:presLayoutVars>
      </dgm:prSet>
      <dgm:spPr/>
    </dgm:pt>
    <dgm:pt modelId="{02899FD8-63F2-EC42-9EF6-B8CF8F65E376}" type="pres">
      <dgm:prSet presAssocID="{94F4ECFC-A100-1641-917C-C8A9F5B8C52A}" presName="centerShape" presStyleLbl="vennNode1" presStyleIdx="0" presStyleCnt="5" custScaleX="81989" custScaleY="72243"/>
      <dgm:spPr/>
      <dgm:t>
        <a:bodyPr/>
        <a:lstStyle/>
        <a:p>
          <a:endParaRPr lang="it-IT"/>
        </a:p>
      </dgm:t>
    </dgm:pt>
    <dgm:pt modelId="{9CC889BA-8BB3-4B4F-BC81-9FEA66B7486F}" type="pres">
      <dgm:prSet presAssocID="{7DC35FA5-FDD6-D542-B3DD-01CFD9B16FA8}" presName="node" presStyleLbl="vennNode1" presStyleIdx="1" presStyleCnt="5" custScaleX="138128" custScaleY="1381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B65F09-2B1B-784C-871E-767F9B2D0E58}" type="pres">
      <dgm:prSet presAssocID="{895973BE-A650-2E44-BE52-CB84D1FBCDA4}" presName="node" presStyleLbl="vennNode1" presStyleIdx="2" presStyleCnt="5" custScaleX="138128" custScaleY="1381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EB617F-EBC4-4543-BBE3-6F102322DB37}" type="pres">
      <dgm:prSet presAssocID="{A0679D9F-FCC3-3849-BCFB-ACDE33B5D23B}" presName="node" presStyleLbl="vennNode1" presStyleIdx="3" presStyleCnt="5" custScaleX="138128" custScaleY="1381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948D5F-1D32-114E-92A0-1747A2FE2088}" type="pres">
      <dgm:prSet presAssocID="{2D34FD8B-9106-D941-91E4-F0A5824F29A5}" presName="node" presStyleLbl="vennNode1" presStyleIdx="4" presStyleCnt="5" custScaleX="138128" custScaleY="13812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30E4B1-CADC-8A44-8D0C-2B807B219A30}" srcId="{94F4ECFC-A100-1641-917C-C8A9F5B8C52A}" destId="{895973BE-A650-2E44-BE52-CB84D1FBCDA4}" srcOrd="1" destOrd="0" parTransId="{A1A90FCB-375E-5543-957B-F9358D06DC20}" sibTransId="{4580B885-AB8E-E842-ABE0-4454006AFB58}"/>
    <dgm:cxn modelId="{C6611B04-E21B-904D-A385-75B0958336E7}" srcId="{2A64AF2C-0A37-E84C-B7C4-8BC063FB7F51}" destId="{94F4ECFC-A100-1641-917C-C8A9F5B8C52A}" srcOrd="0" destOrd="0" parTransId="{9B0E9886-C6A3-DD49-90C1-7BB087330770}" sibTransId="{987274B3-3112-DD4E-A88F-9D3CB7A93458}"/>
    <dgm:cxn modelId="{3C0211A6-300E-5A4D-ABBA-970E52D206F8}" srcId="{94F4ECFC-A100-1641-917C-C8A9F5B8C52A}" destId="{A0679D9F-FCC3-3849-BCFB-ACDE33B5D23B}" srcOrd="2" destOrd="0" parTransId="{C3B4DB11-603B-9545-BB4B-6ED5780D765D}" sibTransId="{026FDE05-4AFC-8B4C-B7F6-3078ACCACB50}"/>
    <dgm:cxn modelId="{BFD0C69C-4E64-C748-987E-FAA251741ECD}" type="presOf" srcId="{7DC35FA5-FDD6-D542-B3DD-01CFD9B16FA8}" destId="{9CC889BA-8BB3-4B4F-BC81-9FEA66B7486F}" srcOrd="0" destOrd="0" presId="urn:microsoft.com/office/officeart/2005/8/layout/radial3"/>
    <dgm:cxn modelId="{9777E890-BA10-DD47-9442-BBCD838607F2}" srcId="{94F4ECFC-A100-1641-917C-C8A9F5B8C52A}" destId="{7DC35FA5-FDD6-D542-B3DD-01CFD9B16FA8}" srcOrd="0" destOrd="0" parTransId="{8E6CE63E-3FD4-504F-974B-4202E305FE9D}" sibTransId="{08125D0F-31F6-284C-8F63-2CDE98220765}"/>
    <dgm:cxn modelId="{4382FFCE-A2EB-BF4E-8893-337919A5A292}" srcId="{94F4ECFC-A100-1641-917C-C8A9F5B8C52A}" destId="{2D34FD8B-9106-D941-91E4-F0A5824F29A5}" srcOrd="3" destOrd="0" parTransId="{2B4504E0-9416-954D-80FD-EAF5DC5E3F44}" sibTransId="{09311D15-8F7F-B84C-8A85-9AC7E0ED676F}"/>
    <dgm:cxn modelId="{674AA0E4-F12E-9948-9DBF-9EEA1045A257}" type="presOf" srcId="{94F4ECFC-A100-1641-917C-C8A9F5B8C52A}" destId="{02899FD8-63F2-EC42-9EF6-B8CF8F65E376}" srcOrd="0" destOrd="0" presId="urn:microsoft.com/office/officeart/2005/8/layout/radial3"/>
    <dgm:cxn modelId="{2ADD6674-8389-5141-9B74-2E78055A4E6E}" type="presOf" srcId="{2D34FD8B-9106-D941-91E4-F0A5824F29A5}" destId="{A7948D5F-1D32-114E-92A0-1747A2FE2088}" srcOrd="0" destOrd="0" presId="urn:microsoft.com/office/officeart/2005/8/layout/radial3"/>
    <dgm:cxn modelId="{AA5836F6-2BD3-634E-BAD1-7FD412B7141A}" type="presOf" srcId="{2A64AF2C-0A37-E84C-B7C4-8BC063FB7F51}" destId="{32A29E01-F0F0-C549-9706-8CBCD4677CD2}" srcOrd="0" destOrd="0" presId="urn:microsoft.com/office/officeart/2005/8/layout/radial3"/>
    <dgm:cxn modelId="{42274EB2-1775-A248-B91A-68A8A9BDA346}" type="presOf" srcId="{A0679D9F-FCC3-3849-BCFB-ACDE33B5D23B}" destId="{EFEB617F-EBC4-4543-BBE3-6F102322DB37}" srcOrd="0" destOrd="0" presId="urn:microsoft.com/office/officeart/2005/8/layout/radial3"/>
    <dgm:cxn modelId="{B0A83770-234A-D148-BA32-64B2CAE8D205}" type="presOf" srcId="{895973BE-A650-2E44-BE52-CB84D1FBCDA4}" destId="{69B65F09-2B1B-784C-871E-767F9B2D0E58}" srcOrd="0" destOrd="0" presId="urn:microsoft.com/office/officeart/2005/8/layout/radial3"/>
    <dgm:cxn modelId="{AD612604-BF85-CA4F-8D36-F583D4D5B932}" type="presParOf" srcId="{32A29E01-F0F0-C549-9706-8CBCD4677CD2}" destId="{A9DC8F6E-6F12-6641-8B89-6D2C93F96B9C}" srcOrd="0" destOrd="0" presId="urn:microsoft.com/office/officeart/2005/8/layout/radial3"/>
    <dgm:cxn modelId="{03C45ECD-C5C4-DB4F-B32B-57A0145C6573}" type="presParOf" srcId="{A9DC8F6E-6F12-6641-8B89-6D2C93F96B9C}" destId="{02899FD8-63F2-EC42-9EF6-B8CF8F65E376}" srcOrd="0" destOrd="0" presId="urn:microsoft.com/office/officeart/2005/8/layout/radial3"/>
    <dgm:cxn modelId="{8D1BEC31-F33D-E348-B446-2B7DEA9BF2DC}" type="presParOf" srcId="{A9DC8F6E-6F12-6641-8B89-6D2C93F96B9C}" destId="{9CC889BA-8BB3-4B4F-BC81-9FEA66B7486F}" srcOrd="1" destOrd="0" presId="urn:microsoft.com/office/officeart/2005/8/layout/radial3"/>
    <dgm:cxn modelId="{82A88F6B-7882-3D4A-B868-56177827D9EC}" type="presParOf" srcId="{A9DC8F6E-6F12-6641-8B89-6D2C93F96B9C}" destId="{69B65F09-2B1B-784C-871E-767F9B2D0E58}" srcOrd="2" destOrd="0" presId="urn:microsoft.com/office/officeart/2005/8/layout/radial3"/>
    <dgm:cxn modelId="{DE8A6543-AD1E-8149-B193-111B02EE12B5}" type="presParOf" srcId="{A9DC8F6E-6F12-6641-8B89-6D2C93F96B9C}" destId="{EFEB617F-EBC4-4543-BBE3-6F102322DB37}" srcOrd="3" destOrd="0" presId="urn:microsoft.com/office/officeart/2005/8/layout/radial3"/>
    <dgm:cxn modelId="{E39A8A1D-238B-0242-AE68-2EE40B309108}" type="presParOf" srcId="{A9DC8F6E-6F12-6641-8B89-6D2C93F96B9C}" destId="{A7948D5F-1D32-114E-92A0-1747A2FE208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A02EEA-C2DF-FC4A-A19D-1C19D57709A6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7E0C15E-05B4-7548-B255-2F34614B9355}">
      <dgm:prSet phldrT="[Testo]"/>
      <dgm:spPr/>
      <dgm:t>
        <a:bodyPr/>
        <a:lstStyle/>
        <a:p>
          <a:r>
            <a:rPr lang="it-IT" dirty="0" smtClean="0"/>
            <a:t>Crisi del Welfare State</a:t>
          </a:r>
          <a:endParaRPr lang="it-IT" dirty="0"/>
        </a:p>
      </dgm:t>
    </dgm:pt>
    <dgm:pt modelId="{A8D901A7-2FEF-2B4D-B4D7-B679E12313CD}" type="parTrans" cxnId="{5F7D3678-F81C-0842-AB14-05B71849E1BD}">
      <dgm:prSet/>
      <dgm:spPr/>
      <dgm:t>
        <a:bodyPr/>
        <a:lstStyle/>
        <a:p>
          <a:endParaRPr lang="it-IT"/>
        </a:p>
      </dgm:t>
    </dgm:pt>
    <dgm:pt modelId="{84F247E0-C08B-1048-B985-A1DBAA1BE547}" type="sibTrans" cxnId="{5F7D3678-F81C-0842-AB14-05B71849E1BD}">
      <dgm:prSet/>
      <dgm:spPr/>
      <dgm:t>
        <a:bodyPr/>
        <a:lstStyle/>
        <a:p>
          <a:endParaRPr lang="it-IT"/>
        </a:p>
      </dgm:t>
    </dgm:pt>
    <dgm:pt modelId="{4D047BF4-7B38-6E42-863D-AC9018B91879}">
      <dgm:prSet phldrT="[Testo]" custT="1"/>
      <dgm:spPr/>
      <dgm:t>
        <a:bodyPr/>
        <a:lstStyle/>
        <a:p>
          <a:pPr algn="just"/>
          <a:r>
            <a:rPr lang="it-IT" sz="1200" dirty="0" smtClean="0"/>
            <a:t>Scarsità di risorse</a:t>
          </a:r>
          <a:endParaRPr lang="it-IT" sz="1200" dirty="0"/>
        </a:p>
      </dgm:t>
    </dgm:pt>
    <dgm:pt modelId="{7A66F603-91DE-5D4A-A2DD-8F0EB16E9272}" type="parTrans" cxnId="{41E8216A-523E-3E49-8852-20ECB1486778}">
      <dgm:prSet/>
      <dgm:spPr/>
      <dgm:t>
        <a:bodyPr/>
        <a:lstStyle/>
        <a:p>
          <a:endParaRPr lang="it-IT"/>
        </a:p>
      </dgm:t>
    </dgm:pt>
    <dgm:pt modelId="{D4737DCB-D6C3-904B-9751-8849B7B287A1}" type="sibTrans" cxnId="{41E8216A-523E-3E49-8852-20ECB1486778}">
      <dgm:prSet/>
      <dgm:spPr/>
      <dgm:t>
        <a:bodyPr/>
        <a:lstStyle/>
        <a:p>
          <a:endParaRPr lang="it-IT"/>
        </a:p>
      </dgm:t>
    </dgm:pt>
    <dgm:pt modelId="{BA68DEC1-CED8-8B4B-B637-0C78481ECD34}">
      <dgm:prSet phldrT="[Testo]"/>
      <dgm:spPr/>
      <dgm:t>
        <a:bodyPr/>
        <a:lstStyle/>
        <a:p>
          <a:r>
            <a:rPr lang="it-IT" dirty="0" smtClean="0"/>
            <a:t>Welfare di Comunità</a:t>
          </a:r>
          <a:endParaRPr lang="it-IT" dirty="0"/>
        </a:p>
      </dgm:t>
    </dgm:pt>
    <dgm:pt modelId="{1BE7B8E2-24C0-FF44-AC21-0B8B25EDD9D4}" type="parTrans" cxnId="{6821CD0E-9A59-E445-AF26-14B9DE6EBBF3}">
      <dgm:prSet/>
      <dgm:spPr/>
      <dgm:t>
        <a:bodyPr/>
        <a:lstStyle/>
        <a:p>
          <a:endParaRPr lang="it-IT"/>
        </a:p>
      </dgm:t>
    </dgm:pt>
    <dgm:pt modelId="{7AFA05BE-542F-A44D-A76D-2AA5C114D1D4}" type="sibTrans" cxnId="{6821CD0E-9A59-E445-AF26-14B9DE6EBBF3}">
      <dgm:prSet/>
      <dgm:spPr/>
      <dgm:t>
        <a:bodyPr/>
        <a:lstStyle/>
        <a:p>
          <a:endParaRPr lang="it-IT"/>
        </a:p>
      </dgm:t>
    </dgm:pt>
    <dgm:pt modelId="{6E1335D3-1DF1-EE46-83BD-495730880584}">
      <dgm:prSet phldrT="[Testo]" custT="1"/>
      <dgm:spPr/>
      <dgm:t>
        <a:bodyPr/>
        <a:lstStyle/>
        <a:p>
          <a:pPr algn="l"/>
          <a:r>
            <a:rPr lang="it-IT" sz="1200" dirty="0" smtClean="0"/>
            <a:t>Risposta “dal basso” ai nuovi bisogni dei cittadini (anziani, giovani disoccupati e inoccupati, ecc.)</a:t>
          </a:r>
          <a:endParaRPr lang="it-IT" sz="1200" dirty="0"/>
        </a:p>
      </dgm:t>
    </dgm:pt>
    <dgm:pt modelId="{8DE3D9E0-D847-E84A-99A4-9480F0D1764F}" type="parTrans" cxnId="{E47C17A4-DF79-6D4B-B118-FA09BB657D8B}">
      <dgm:prSet/>
      <dgm:spPr/>
      <dgm:t>
        <a:bodyPr/>
        <a:lstStyle/>
        <a:p>
          <a:endParaRPr lang="it-IT"/>
        </a:p>
      </dgm:t>
    </dgm:pt>
    <dgm:pt modelId="{3450C2BD-BE55-B541-89CD-22BDDCBA9EE1}" type="sibTrans" cxnId="{E47C17A4-DF79-6D4B-B118-FA09BB657D8B}">
      <dgm:prSet/>
      <dgm:spPr/>
      <dgm:t>
        <a:bodyPr/>
        <a:lstStyle/>
        <a:p>
          <a:endParaRPr lang="it-IT"/>
        </a:p>
      </dgm:t>
    </dgm:pt>
    <dgm:pt modelId="{9D502A93-13D7-174D-BE30-09831E5AEF41}">
      <dgm:prSet phldrT="[Testo]" custT="1"/>
      <dgm:spPr/>
      <dgm:t>
        <a:bodyPr/>
        <a:lstStyle/>
        <a:p>
          <a:pPr algn="just"/>
          <a:r>
            <a:rPr lang="it-IT" sz="1200" dirty="0" smtClean="0"/>
            <a:t>Nuovi bisogni dei cittadini che non trovano una risposta adeguata nelle politiche tradizionali “calate dall’alto”</a:t>
          </a:r>
          <a:endParaRPr lang="it-IT" sz="1200" dirty="0"/>
        </a:p>
      </dgm:t>
    </dgm:pt>
    <dgm:pt modelId="{021A40D0-5C36-FD4F-9D33-14FB73046360}" type="parTrans" cxnId="{59091EEC-0710-1247-8A51-8FFE7E8EF73C}">
      <dgm:prSet/>
      <dgm:spPr/>
      <dgm:t>
        <a:bodyPr/>
        <a:lstStyle/>
        <a:p>
          <a:endParaRPr lang="it-IT"/>
        </a:p>
      </dgm:t>
    </dgm:pt>
    <dgm:pt modelId="{5B957AD1-20F3-2348-A0A0-3863274123D9}" type="sibTrans" cxnId="{59091EEC-0710-1247-8A51-8FFE7E8EF73C}">
      <dgm:prSet/>
      <dgm:spPr/>
      <dgm:t>
        <a:bodyPr/>
        <a:lstStyle/>
        <a:p>
          <a:endParaRPr lang="it-IT"/>
        </a:p>
      </dgm:t>
    </dgm:pt>
    <dgm:pt modelId="{3C3E89B5-7250-A740-AA23-D9E78AAD374B}">
      <dgm:prSet phldrT="[Testo]"/>
      <dgm:spPr/>
      <dgm:t>
        <a:bodyPr/>
        <a:lstStyle/>
        <a:p>
          <a:pPr algn="l"/>
          <a:endParaRPr lang="it-IT" sz="900" dirty="0"/>
        </a:p>
      </dgm:t>
    </dgm:pt>
    <dgm:pt modelId="{22827518-72ED-1D48-BA86-152E5965B342}" type="parTrans" cxnId="{6F0DF75D-B5DF-434B-B2C4-7B64D67914C1}">
      <dgm:prSet/>
      <dgm:spPr/>
      <dgm:t>
        <a:bodyPr/>
        <a:lstStyle/>
        <a:p>
          <a:endParaRPr lang="it-IT"/>
        </a:p>
      </dgm:t>
    </dgm:pt>
    <dgm:pt modelId="{207BE3AA-0DAC-3347-815F-95C53085E02E}" type="sibTrans" cxnId="{6F0DF75D-B5DF-434B-B2C4-7B64D67914C1}">
      <dgm:prSet/>
      <dgm:spPr/>
      <dgm:t>
        <a:bodyPr/>
        <a:lstStyle/>
        <a:p>
          <a:endParaRPr lang="it-IT"/>
        </a:p>
      </dgm:t>
    </dgm:pt>
    <dgm:pt modelId="{635629A1-9506-3C4A-B23F-E07CB236B871}">
      <dgm:prSet phldrT="[Testo]" custT="1"/>
      <dgm:spPr/>
      <dgm:t>
        <a:bodyPr/>
        <a:lstStyle/>
        <a:p>
          <a:pPr algn="l"/>
          <a:r>
            <a:rPr lang="it-IT" sz="1200" dirty="0" smtClean="0"/>
            <a:t>Ruolo centrale del “terzo settore” (associazioni, mondo del volontariato e della cooperazione sociale), in collaborazione con istituzioni pubbliche e private.</a:t>
          </a:r>
          <a:endParaRPr lang="it-IT" sz="1200" dirty="0"/>
        </a:p>
      </dgm:t>
    </dgm:pt>
    <dgm:pt modelId="{D11D9D44-4E76-EE45-8E4F-57004651CEE4}" type="parTrans" cxnId="{90898329-9C69-0743-B93F-E5C466E224A5}">
      <dgm:prSet/>
      <dgm:spPr/>
      <dgm:t>
        <a:bodyPr/>
        <a:lstStyle/>
        <a:p>
          <a:endParaRPr lang="it-IT"/>
        </a:p>
      </dgm:t>
    </dgm:pt>
    <dgm:pt modelId="{3C5B18F2-6201-4A47-9D98-DBDF3459ED73}" type="sibTrans" cxnId="{90898329-9C69-0743-B93F-E5C466E224A5}">
      <dgm:prSet/>
      <dgm:spPr/>
      <dgm:t>
        <a:bodyPr/>
        <a:lstStyle/>
        <a:p>
          <a:endParaRPr lang="it-IT"/>
        </a:p>
      </dgm:t>
    </dgm:pt>
    <dgm:pt modelId="{542F9AED-5C65-6D47-B40D-A23D88B6ED38}" type="pres">
      <dgm:prSet presAssocID="{4EA02EEA-C2DF-FC4A-A19D-1C19D57709A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5DB69BAD-99B6-8F4C-8CA4-8DF829CDF2B8}" type="pres">
      <dgm:prSet presAssocID="{47E0C15E-05B4-7548-B255-2F34614B9355}" presName="chaos" presStyleCnt="0"/>
      <dgm:spPr/>
    </dgm:pt>
    <dgm:pt modelId="{F8AB4492-5634-9849-A60C-BC16B1B120AB}" type="pres">
      <dgm:prSet presAssocID="{47E0C15E-05B4-7548-B255-2F34614B9355}" presName="parTx1" presStyleLbl="revTx" presStyleIdx="0" presStyleCnt="3"/>
      <dgm:spPr/>
      <dgm:t>
        <a:bodyPr/>
        <a:lstStyle/>
        <a:p>
          <a:endParaRPr lang="it-IT"/>
        </a:p>
      </dgm:t>
    </dgm:pt>
    <dgm:pt modelId="{9804DE8C-8BBE-B840-B259-1F220F95B435}" type="pres">
      <dgm:prSet presAssocID="{47E0C15E-05B4-7548-B255-2F34614B9355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4CD5E3-2124-AF41-AB96-DA1DE509C595}" type="pres">
      <dgm:prSet presAssocID="{47E0C15E-05B4-7548-B255-2F34614B9355}" presName="c1" presStyleLbl="node1" presStyleIdx="0" presStyleCnt="19"/>
      <dgm:spPr/>
    </dgm:pt>
    <dgm:pt modelId="{0E4F5575-2187-1644-8B7E-768120D6D329}" type="pres">
      <dgm:prSet presAssocID="{47E0C15E-05B4-7548-B255-2F34614B9355}" presName="c2" presStyleLbl="node1" presStyleIdx="1" presStyleCnt="19"/>
      <dgm:spPr/>
    </dgm:pt>
    <dgm:pt modelId="{F23941C4-8425-D145-A5AC-249C539ED5A2}" type="pres">
      <dgm:prSet presAssocID="{47E0C15E-05B4-7548-B255-2F34614B9355}" presName="c3" presStyleLbl="node1" presStyleIdx="2" presStyleCnt="19"/>
      <dgm:spPr/>
    </dgm:pt>
    <dgm:pt modelId="{043AB64A-D106-BE41-AC70-0F53DE23FD0E}" type="pres">
      <dgm:prSet presAssocID="{47E0C15E-05B4-7548-B255-2F34614B9355}" presName="c4" presStyleLbl="node1" presStyleIdx="3" presStyleCnt="19"/>
      <dgm:spPr/>
    </dgm:pt>
    <dgm:pt modelId="{0256C349-FD76-1A41-83D4-E776AC97AC9D}" type="pres">
      <dgm:prSet presAssocID="{47E0C15E-05B4-7548-B255-2F34614B9355}" presName="c5" presStyleLbl="node1" presStyleIdx="4" presStyleCnt="19"/>
      <dgm:spPr/>
    </dgm:pt>
    <dgm:pt modelId="{B8337F0D-9CDD-E348-AC0A-C7DFECF81C0D}" type="pres">
      <dgm:prSet presAssocID="{47E0C15E-05B4-7548-B255-2F34614B9355}" presName="c6" presStyleLbl="node1" presStyleIdx="5" presStyleCnt="19"/>
      <dgm:spPr/>
    </dgm:pt>
    <dgm:pt modelId="{642C2542-EC77-0340-990E-A0D735A0A9BB}" type="pres">
      <dgm:prSet presAssocID="{47E0C15E-05B4-7548-B255-2F34614B9355}" presName="c7" presStyleLbl="node1" presStyleIdx="6" presStyleCnt="19"/>
      <dgm:spPr/>
    </dgm:pt>
    <dgm:pt modelId="{B2F264C5-5ED0-3249-A80C-86D55956CFCB}" type="pres">
      <dgm:prSet presAssocID="{47E0C15E-05B4-7548-B255-2F34614B9355}" presName="c8" presStyleLbl="node1" presStyleIdx="7" presStyleCnt="19"/>
      <dgm:spPr/>
    </dgm:pt>
    <dgm:pt modelId="{23C30923-DF91-9840-8F54-7BF72A5A0A6E}" type="pres">
      <dgm:prSet presAssocID="{47E0C15E-05B4-7548-B255-2F34614B9355}" presName="c9" presStyleLbl="node1" presStyleIdx="8" presStyleCnt="19"/>
      <dgm:spPr/>
    </dgm:pt>
    <dgm:pt modelId="{BC8BA0E1-BE3D-C247-A24D-0EBA41913012}" type="pres">
      <dgm:prSet presAssocID="{47E0C15E-05B4-7548-B255-2F34614B9355}" presName="c10" presStyleLbl="node1" presStyleIdx="9" presStyleCnt="19"/>
      <dgm:spPr/>
    </dgm:pt>
    <dgm:pt modelId="{0CEEDBB4-201A-4E46-BFF9-1C007923152B}" type="pres">
      <dgm:prSet presAssocID="{47E0C15E-05B4-7548-B255-2F34614B9355}" presName="c11" presStyleLbl="node1" presStyleIdx="10" presStyleCnt="19"/>
      <dgm:spPr/>
    </dgm:pt>
    <dgm:pt modelId="{6B82A0AD-059E-704F-BF74-16346DA9725C}" type="pres">
      <dgm:prSet presAssocID="{47E0C15E-05B4-7548-B255-2F34614B9355}" presName="c12" presStyleLbl="node1" presStyleIdx="11" presStyleCnt="19"/>
      <dgm:spPr/>
    </dgm:pt>
    <dgm:pt modelId="{33396CE2-82EB-2A48-919E-2899BB2C4822}" type="pres">
      <dgm:prSet presAssocID="{47E0C15E-05B4-7548-B255-2F34614B9355}" presName="c13" presStyleLbl="node1" presStyleIdx="12" presStyleCnt="19"/>
      <dgm:spPr/>
    </dgm:pt>
    <dgm:pt modelId="{5706A438-3112-A449-AFFF-541E913DF974}" type="pres">
      <dgm:prSet presAssocID="{47E0C15E-05B4-7548-B255-2F34614B9355}" presName="c14" presStyleLbl="node1" presStyleIdx="13" presStyleCnt="19"/>
      <dgm:spPr/>
    </dgm:pt>
    <dgm:pt modelId="{9ED53701-8822-7641-8587-3CCF5A96CE45}" type="pres">
      <dgm:prSet presAssocID="{47E0C15E-05B4-7548-B255-2F34614B9355}" presName="c15" presStyleLbl="node1" presStyleIdx="14" presStyleCnt="19"/>
      <dgm:spPr/>
    </dgm:pt>
    <dgm:pt modelId="{68218906-40CF-B041-9133-2017E92B688A}" type="pres">
      <dgm:prSet presAssocID="{47E0C15E-05B4-7548-B255-2F34614B9355}" presName="c16" presStyleLbl="node1" presStyleIdx="15" presStyleCnt="19"/>
      <dgm:spPr/>
    </dgm:pt>
    <dgm:pt modelId="{D12929F6-61AC-EB4C-BE24-D0C52D8DB573}" type="pres">
      <dgm:prSet presAssocID="{47E0C15E-05B4-7548-B255-2F34614B9355}" presName="c17" presStyleLbl="node1" presStyleIdx="16" presStyleCnt="19"/>
      <dgm:spPr/>
    </dgm:pt>
    <dgm:pt modelId="{9337C2B5-2BFA-CF40-A578-7B3699AFCDD2}" type="pres">
      <dgm:prSet presAssocID="{47E0C15E-05B4-7548-B255-2F34614B9355}" presName="c18" presStyleLbl="node1" presStyleIdx="17" presStyleCnt="19"/>
      <dgm:spPr/>
    </dgm:pt>
    <dgm:pt modelId="{60A15EF2-4F51-444C-B68F-4CC87FD3075A}" type="pres">
      <dgm:prSet presAssocID="{84F247E0-C08B-1048-B985-A1DBAA1BE547}" presName="chevronComposite1" presStyleCnt="0"/>
      <dgm:spPr/>
    </dgm:pt>
    <dgm:pt modelId="{D820498C-ADE4-FD48-B886-FA55B84702DF}" type="pres">
      <dgm:prSet presAssocID="{84F247E0-C08B-1048-B985-A1DBAA1BE547}" presName="chevron1" presStyleLbl="sibTrans2D1" presStyleIdx="0" presStyleCnt="2"/>
      <dgm:spPr/>
    </dgm:pt>
    <dgm:pt modelId="{C4BBB3F9-F5B3-C24F-A825-18D9E2471B20}" type="pres">
      <dgm:prSet presAssocID="{84F247E0-C08B-1048-B985-A1DBAA1BE547}" presName="spChevron1" presStyleCnt="0"/>
      <dgm:spPr/>
    </dgm:pt>
    <dgm:pt modelId="{77D4C9D1-DFA7-2241-845A-03754AF46E25}" type="pres">
      <dgm:prSet presAssocID="{84F247E0-C08B-1048-B985-A1DBAA1BE547}" presName="overlap" presStyleCnt="0"/>
      <dgm:spPr/>
    </dgm:pt>
    <dgm:pt modelId="{298A2D8B-A382-7F4F-BC6C-1F98FA1B30CF}" type="pres">
      <dgm:prSet presAssocID="{84F247E0-C08B-1048-B985-A1DBAA1BE547}" presName="chevronComposite2" presStyleCnt="0"/>
      <dgm:spPr/>
    </dgm:pt>
    <dgm:pt modelId="{C2DC1FD0-AB8E-8A4E-BC59-3BA8A6F07D8E}" type="pres">
      <dgm:prSet presAssocID="{84F247E0-C08B-1048-B985-A1DBAA1BE547}" presName="chevron2" presStyleLbl="sibTrans2D1" presStyleIdx="1" presStyleCnt="2"/>
      <dgm:spPr/>
    </dgm:pt>
    <dgm:pt modelId="{252BEBB6-F86B-1F4F-B9EE-EBBE7F4423DC}" type="pres">
      <dgm:prSet presAssocID="{84F247E0-C08B-1048-B985-A1DBAA1BE547}" presName="spChevron2" presStyleCnt="0"/>
      <dgm:spPr/>
    </dgm:pt>
    <dgm:pt modelId="{8E5B89F9-B632-7240-91F5-2AEC2D8ED68B}" type="pres">
      <dgm:prSet presAssocID="{BA68DEC1-CED8-8B4B-B637-0C78481ECD34}" presName="last" presStyleCnt="0"/>
      <dgm:spPr/>
    </dgm:pt>
    <dgm:pt modelId="{57B18AD8-80AF-BC4C-8CA2-0A6C9EF3E014}" type="pres">
      <dgm:prSet presAssocID="{BA68DEC1-CED8-8B4B-B637-0C78481ECD34}" presName="circleTx" presStyleLbl="node1" presStyleIdx="18" presStyleCnt="19"/>
      <dgm:spPr/>
      <dgm:t>
        <a:bodyPr/>
        <a:lstStyle/>
        <a:p>
          <a:endParaRPr lang="it-IT"/>
        </a:p>
      </dgm:t>
    </dgm:pt>
    <dgm:pt modelId="{F33CBA87-30ED-B541-BD82-511012B54AEC}" type="pres">
      <dgm:prSet presAssocID="{BA68DEC1-CED8-8B4B-B637-0C78481ECD34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CDAE73-1390-E54C-A020-EF7A44261C77}" type="pres">
      <dgm:prSet presAssocID="{BA68DEC1-CED8-8B4B-B637-0C78481ECD34}" presName="spN" presStyleCnt="0"/>
      <dgm:spPr/>
    </dgm:pt>
  </dgm:ptLst>
  <dgm:cxnLst>
    <dgm:cxn modelId="{6F0DF75D-B5DF-434B-B2C4-7B64D67914C1}" srcId="{BA68DEC1-CED8-8B4B-B637-0C78481ECD34}" destId="{3C3E89B5-7250-A740-AA23-D9E78AAD374B}" srcOrd="2" destOrd="0" parTransId="{22827518-72ED-1D48-BA86-152E5965B342}" sibTransId="{207BE3AA-0DAC-3347-815F-95C53085E02E}"/>
    <dgm:cxn modelId="{E4EE43EB-CE49-A64E-B197-707B7FE47ED5}" type="presOf" srcId="{4EA02EEA-C2DF-FC4A-A19D-1C19D57709A6}" destId="{542F9AED-5C65-6D47-B40D-A23D88B6ED38}" srcOrd="0" destOrd="0" presId="urn:microsoft.com/office/officeart/2009/3/layout/RandomtoResultProcess"/>
    <dgm:cxn modelId="{5F7D3678-F81C-0842-AB14-05B71849E1BD}" srcId="{4EA02EEA-C2DF-FC4A-A19D-1C19D57709A6}" destId="{47E0C15E-05B4-7548-B255-2F34614B9355}" srcOrd="0" destOrd="0" parTransId="{A8D901A7-2FEF-2B4D-B4D7-B679E12313CD}" sibTransId="{84F247E0-C08B-1048-B985-A1DBAA1BE547}"/>
    <dgm:cxn modelId="{90898329-9C69-0743-B93F-E5C466E224A5}" srcId="{BA68DEC1-CED8-8B4B-B637-0C78481ECD34}" destId="{635629A1-9506-3C4A-B23F-E07CB236B871}" srcOrd="1" destOrd="0" parTransId="{D11D9D44-4E76-EE45-8E4F-57004651CEE4}" sibTransId="{3C5B18F2-6201-4A47-9D98-DBDF3459ED73}"/>
    <dgm:cxn modelId="{41E8216A-523E-3E49-8852-20ECB1486778}" srcId="{47E0C15E-05B4-7548-B255-2F34614B9355}" destId="{4D047BF4-7B38-6E42-863D-AC9018B91879}" srcOrd="0" destOrd="0" parTransId="{7A66F603-91DE-5D4A-A2DD-8F0EB16E9272}" sibTransId="{D4737DCB-D6C3-904B-9751-8849B7B287A1}"/>
    <dgm:cxn modelId="{D0C39EB9-60AB-8E42-BF00-5F5797CAB200}" type="presOf" srcId="{4D047BF4-7B38-6E42-863D-AC9018B91879}" destId="{9804DE8C-8BBE-B840-B259-1F220F95B435}" srcOrd="0" destOrd="0" presId="urn:microsoft.com/office/officeart/2009/3/layout/RandomtoResultProcess"/>
    <dgm:cxn modelId="{59091EEC-0710-1247-8A51-8FFE7E8EF73C}" srcId="{47E0C15E-05B4-7548-B255-2F34614B9355}" destId="{9D502A93-13D7-174D-BE30-09831E5AEF41}" srcOrd="1" destOrd="0" parTransId="{021A40D0-5C36-FD4F-9D33-14FB73046360}" sibTransId="{5B957AD1-20F3-2348-A0A0-3863274123D9}"/>
    <dgm:cxn modelId="{F3B30028-E862-174F-A496-FC8061A63125}" type="presOf" srcId="{BA68DEC1-CED8-8B4B-B637-0C78481ECD34}" destId="{57B18AD8-80AF-BC4C-8CA2-0A6C9EF3E014}" srcOrd="0" destOrd="0" presId="urn:microsoft.com/office/officeart/2009/3/layout/RandomtoResultProcess"/>
    <dgm:cxn modelId="{6821CD0E-9A59-E445-AF26-14B9DE6EBBF3}" srcId="{4EA02EEA-C2DF-FC4A-A19D-1C19D57709A6}" destId="{BA68DEC1-CED8-8B4B-B637-0C78481ECD34}" srcOrd="1" destOrd="0" parTransId="{1BE7B8E2-24C0-FF44-AC21-0B8B25EDD9D4}" sibTransId="{7AFA05BE-542F-A44D-A76D-2AA5C114D1D4}"/>
    <dgm:cxn modelId="{E47C17A4-DF79-6D4B-B118-FA09BB657D8B}" srcId="{BA68DEC1-CED8-8B4B-B637-0C78481ECD34}" destId="{6E1335D3-1DF1-EE46-83BD-495730880584}" srcOrd="0" destOrd="0" parTransId="{8DE3D9E0-D847-E84A-99A4-9480F0D1764F}" sibTransId="{3450C2BD-BE55-B541-89CD-22BDDCBA9EE1}"/>
    <dgm:cxn modelId="{667E085A-1A71-804E-96C1-8CE2BDBF6ED2}" type="presOf" srcId="{47E0C15E-05B4-7548-B255-2F34614B9355}" destId="{F8AB4492-5634-9849-A60C-BC16B1B120AB}" srcOrd="0" destOrd="0" presId="urn:microsoft.com/office/officeart/2009/3/layout/RandomtoResultProcess"/>
    <dgm:cxn modelId="{F91A6931-A5D3-044D-8208-88C2BBF54AED}" type="presOf" srcId="{635629A1-9506-3C4A-B23F-E07CB236B871}" destId="{F33CBA87-30ED-B541-BD82-511012B54AEC}" srcOrd="0" destOrd="1" presId="urn:microsoft.com/office/officeart/2009/3/layout/RandomtoResultProcess"/>
    <dgm:cxn modelId="{6F8BFA82-D83F-524D-AEC3-A6E619F85CF7}" type="presOf" srcId="{9D502A93-13D7-174D-BE30-09831E5AEF41}" destId="{9804DE8C-8BBE-B840-B259-1F220F95B435}" srcOrd="0" destOrd="1" presId="urn:microsoft.com/office/officeart/2009/3/layout/RandomtoResultProcess"/>
    <dgm:cxn modelId="{85E50ED7-6F9A-D24A-8AC1-FB7F20399DF0}" type="presOf" srcId="{3C3E89B5-7250-A740-AA23-D9E78AAD374B}" destId="{F33CBA87-30ED-B541-BD82-511012B54AEC}" srcOrd="0" destOrd="2" presId="urn:microsoft.com/office/officeart/2009/3/layout/RandomtoResultProcess"/>
    <dgm:cxn modelId="{E9E900C7-155E-574B-BACE-16FD7D27A571}" type="presOf" srcId="{6E1335D3-1DF1-EE46-83BD-495730880584}" destId="{F33CBA87-30ED-B541-BD82-511012B54AEC}" srcOrd="0" destOrd="0" presId="urn:microsoft.com/office/officeart/2009/3/layout/RandomtoResultProcess"/>
    <dgm:cxn modelId="{8C561191-506C-E342-916D-CC0B99D7BFF7}" type="presParOf" srcId="{542F9AED-5C65-6D47-B40D-A23D88B6ED38}" destId="{5DB69BAD-99B6-8F4C-8CA4-8DF829CDF2B8}" srcOrd="0" destOrd="0" presId="urn:microsoft.com/office/officeart/2009/3/layout/RandomtoResultProcess"/>
    <dgm:cxn modelId="{D405985A-DAF4-4D46-BF9C-39B5EB830592}" type="presParOf" srcId="{5DB69BAD-99B6-8F4C-8CA4-8DF829CDF2B8}" destId="{F8AB4492-5634-9849-A60C-BC16B1B120AB}" srcOrd="0" destOrd="0" presId="urn:microsoft.com/office/officeart/2009/3/layout/RandomtoResultProcess"/>
    <dgm:cxn modelId="{4B9BF379-AF53-A146-955F-70937865C26C}" type="presParOf" srcId="{5DB69BAD-99B6-8F4C-8CA4-8DF829CDF2B8}" destId="{9804DE8C-8BBE-B840-B259-1F220F95B435}" srcOrd="1" destOrd="0" presId="urn:microsoft.com/office/officeart/2009/3/layout/RandomtoResultProcess"/>
    <dgm:cxn modelId="{5636C51C-C427-094D-8CC0-BB827E9430C3}" type="presParOf" srcId="{5DB69BAD-99B6-8F4C-8CA4-8DF829CDF2B8}" destId="{3E4CD5E3-2124-AF41-AB96-DA1DE509C595}" srcOrd="2" destOrd="0" presId="urn:microsoft.com/office/officeart/2009/3/layout/RandomtoResultProcess"/>
    <dgm:cxn modelId="{BD47C919-248B-DD49-B16A-6BF5D2160FF9}" type="presParOf" srcId="{5DB69BAD-99B6-8F4C-8CA4-8DF829CDF2B8}" destId="{0E4F5575-2187-1644-8B7E-768120D6D329}" srcOrd="3" destOrd="0" presId="urn:microsoft.com/office/officeart/2009/3/layout/RandomtoResultProcess"/>
    <dgm:cxn modelId="{A488E0C7-8915-A24B-832B-410294C75DAA}" type="presParOf" srcId="{5DB69BAD-99B6-8F4C-8CA4-8DF829CDF2B8}" destId="{F23941C4-8425-D145-A5AC-249C539ED5A2}" srcOrd="4" destOrd="0" presId="urn:microsoft.com/office/officeart/2009/3/layout/RandomtoResultProcess"/>
    <dgm:cxn modelId="{80387570-87F4-BE42-8273-3B5D29697F64}" type="presParOf" srcId="{5DB69BAD-99B6-8F4C-8CA4-8DF829CDF2B8}" destId="{043AB64A-D106-BE41-AC70-0F53DE23FD0E}" srcOrd="5" destOrd="0" presId="urn:microsoft.com/office/officeart/2009/3/layout/RandomtoResultProcess"/>
    <dgm:cxn modelId="{40D5FB8B-650D-DF40-B62B-E182658B2A97}" type="presParOf" srcId="{5DB69BAD-99B6-8F4C-8CA4-8DF829CDF2B8}" destId="{0256C349-FD76-1A41-83D4-E776AC97AC9D}" srcOrd="6" destOrd="0" presId="urn:microsoft.com/office/officeart/2009/3/layout/RandomtoResultProcess"/>
    <dgm:cxn modelId="{92F7A510-3CCA-B743-92E9-A37CAB15EE84}" type="presParOf" srcId="{5DB69BAD-99B6-8F4C-8CA4-8DF829CDF2B8}" destId="{B8337F0D-9CDD-E348-AC0A-C7DFECF81C0D}" srcOrd="7" destOrd="0" presId="urn:microsoft.com/office/officeart/2009/3/layout/RandomtoResultProcess"/>
    <dgm:cxn modelId="{5F9D155E-E690-8847-A8B3-28BD898A9F8B}" type="presParOf" srcId="{5DB69BAD-99B6-8F4C-8CA4-8DF829CDF2B8}" destId="{642C2542-EC77-0340-990E-A0D735A0A9BB}" srcOrd="8" destOrd="0" presId="urn:microsoft.com/office/officeart/2009/3/layout/RandomtoResultProcess"/>
    <dgm:cxn modelId="{C9F683C2-19B3-5B42-8E17-C7E3F2397B0F}" type="presParOf" srcId="{5DB69BAD-99B6-8F4C-8CA4-8DF829CDF2B8}" destId="{B2F264C5-5ED0-3249-A80C-86D55956CFCB}" srcOrd="9" destOrd="0" presId="urn:microsoft.com/office/officeart/2009/3/layout/RandomtoResultProcess"/>
    <dgm:cxn modelId="{361D38FD-EF65-B043-AAD5-A6019BC9EA91}" type="presParOf" srcId="{5DB69BAD-99B6-8F4C-8CA4-8DF829CDF2B8}" destId="{23C30923-DF91-9840-8F54-7BF72A5A0A6E}" srcOrd="10" destOrd="0" presId="urn:microsoft.com/office/officeart/2009/3/layout/RandomtoResultProcess"/>
    <dgm:cxn modelId="{179379E6-FF43-9A4D-9AC2-2C4D4CF3BB8E}" type="presParOf" srcId="{5DB69BAD-99B6-8F4C-8CA4-8DF829CDF2B8}" destId="{BC8BA0E1-BE3D-C247-A24D-0EBA41913012}" srcOrd="11" destOrd="0" presId="urn:microsoft.com/office/officeart/2009/3/layout/RandomtoResultProcess"/>
    <dgm:cxn modelId="{254BC3BB-BF8B-764E-8EFA-C318462586CA}" type="presParOf" srcId="{5DB69BAD-99B6-8F4C-8CA4-8DF829CDF2B8}" destId="{0CEEDBB4-201A-4E46-BFF9-1C007923152B}" srcOrd="12" destOrd="0" presId="urn:microsoft.com/office/officeart/2009/3/layout/RandomtoResultProcess"/>
    <dgm:cxn modelId="{DFB95E2D-6F99-C24E-AC25-C663D2E36A03}" type="presParOf" srcId="{5DB69BAD-99B6-8F4C-8CA4-8DF829CDF2B8}" destId="{6B82A0AD-059E-704F-BF74-16346DA9725C}" srcOrd="13" destOrd="0" presId="urn:microsoft.com/office/officeart/2009/3/layout/RandomtoResultProcess"/>
    <dgm:cxn modelId="{90E236AD-27C3-794C-AF24-99256D28BE96}" type="presParOf" srcId="{5DB69BAD-99B6-8F4C-8CA4-8DF829CDF2B8}" destId="{33396CE2-82EB-2A48-919E-2899BB2C4822}" srcOrd="14" destOrd="0" presId="urn:microsoft.com/office/officeart/2009/3/layout/RandomtoResultProcess"/>
    <dgm:cxn modelId="{0BA8666C-FF65-754A-88A9-9572C0843A37}" type="presParOf" srcId="{5DB69BAD-99B6-8F4C-8CA4-8DF829CDF2B8}" destId="{5706A438-3112-A449-AFFF-541E913DF974}" srcOrd="15" destOrd="0" presId="urn:microsoft.com/office/officeart/2009/3/layout/RandomtoResultProcess"/>
    <dgm:cxn modelId="{63D976CE-6676-D241-9F6A-3422EF93FA7D}" type="presParOf" srcId="{5DB69BAD-99B6-8F4C-8CA4-8DF829CDF2B8}" destId="{9ED53701-8822-7641-8587-3CCF5A96CE45}" srcOrd="16" destOrd="0" presId="urn:microsoft.com/office/officeart/2009/3/layout/RandomtoResultProcess"/>
    <dgm:cxn modelId="{3DE17113-D8F6-2046-99E6-550AC5F13931}" type="presParOf" srcId="{5DB69BAD-99B6-8F4C-8CA4-8DF829CDF2B8}" destId="{68218906-40CF-B041-9133-2017E92B688A}" srcOrd="17" destOrd="0" presId="urn:microsoft.com/office/officeart/2009/3/layout/RandomtoResultProcess"/>
    <dgm:cxn modelId="{849D20F9-7DA7-0141-A073-D55294382117}" type="presParOf" srcId="{5DB69BAD-99B6-8F4C-8CA4-8DF829CDF2B8}" destId="{D12929F6-61AC-EB4C-BE24-D0C52D8DB573}" srcOrd="18" destOrd="0" presId="urn:microsoft.com/office/officeart/2009/3/layout/RandomtoResultProcess"/>
    <dgm:cxn modelId="{1A200AC1-C7C8-F04A-BADD-DAAA13BB6C3D}" type="presParOf" srcId="{5DB69BAD-99B6-8F4C-8CA4-8DF829CDF2B8}" destId="{9337C2B5-2BFA-CF40-A578-7B3699AFCDD2}" srcOrd="19" destOrd="0" presId="urn:microsoft.com/office/officeart/2009/3/layout/RandomtoResultProcess"/>
    <dgm:cxn modelId="{CB7EC10B-1D00-4947-B36E-7118AB80AB4C}" type="presParOf" srcId="{542F9AED-5C65-6D47-B40D-A23D88B6ED38}" destId="{60A15EF2-4F51-444C-B68F-4CC87FD3075A}" srcOrd="1" destOrd="0" presId="urn:microsoft.com/office/officeart/2009/3/layout/RandomtoResultProcess"/>
    <dgm:cxn modelId="{3FCC7876-CBA9-0A4A-A28B-F5134E29674D}" type="presParOf" srcId="{60A15EF2-4F51-444C-B68F-4CC87FD3075A}" destId="{D820498C-ADE4-FD48-B886-FA55B84702DF}" srcOrd="0" destOrd="0" presId="urn:microsoft.com/office/officeart/2009/3/layout/RandomtoResultProcess"/>
    <dgm:cxn modelId="{9EFA7E09-3507-F94C-9E53-E4884075DDE0}" type="presParOf" srcId="{60A15EF2-4F51-444C-B68F-4CC87FD3075A}" destId="{C4BBB3F9-F5B3-C24F-A825-18D9E2471B20}" srcOrd="1" destOrd="0" presId="urn:microsoft.com/office/officeart/2009/3/layout/RandomtoResultProcess"/>
    <dgm:cxn modelId="{664A5369-7776-8142-9DBD-FC00D5368157}" type="presParOf" srcId="{542F9AED-5C65-6D47-B40D-A23D88B6ED38}" destId="{77D4C9D1-DFA7-2241-845A-03754AF46E25}" srcOrd="2" destOrd="0" presId="urn:microsoft.com/office/officeart/2009/3/layout/RandomtoResultProcess"/>
    <dgm:cxn modelId="{3FABF489-DAE0-2A45-9F81-40DA4FF7CDD0}" type="presParOf" srcId="{542F9AED-5C65-6D47-B40D-A23D88B6ED38}" destId="{298A2D8B-A382-7F4F-BC6C-1F98FA1B30CF}" srcOrd="3" destOrd="0" presId="urn:microsoft.com/office/officeart/2009/3/layout/RandomtoResultProcess"/>
    <dgm:cxn modelId="{B0493CFD-EEB9-D24C-A68F-9BBB97F7AAD4}" type="presParOf" srcId="{298A2D8B-A382-7F4F-BC6C-1F98FA1B30CF}" destId="{C2DC1FD0-AB8E-8A4E-BC59-3BA8A6F07D8E}" srcOrd="0" destOrd="0" presId="urn:microsoft.com/office/officeart/2009/3/layout/RandomtoResultProcess"/>
    <dgm:cxn modelId="{4CEBA6CE-EFBB-7347-AEDE-3BE614BDA2EF}" type="presParOf" srcId="{298A2D8B-A382-7F4F-BC6C-1F98FA1B30CF}" destId="{252BEBB6-F86B-1F4F-B9EE-EBBE7F4423DC}" srcOrd="1" destOrd="0" presId="urn:microsoft.com/office/officeart/2009/3/layout/RandomtoResultProcess"/>
    <dgm:cxn modelId="{0CC93A92-78DE-ED4C-8665-7E68A20431DC}" type="presParOf" srcId="{542F9AED-5C65-6D47-B40D-A23D88B6ED38}" destId="{8E5B89F9-B632-7240-91F5-2AEC2D8ED68B}" srcOrd="4" destOrd="0" presId="urn:microsoft.com/office/officeart/2009/3/layout/RandomtoResultProcess"/>
    <dgm:cxn modelId="{282AA659-6974-494A-B672-8EC4D24EBA12}" type="presParOf" srcId="{8E5B89F9-B632-7240-91F5-2AEC2D8ED68B}" destId="{57B18AD8-80AF-BC4C-8CA2-0A6C9EF3E014}" srcOrd="0" destOrd="0" presId="urn:microsoft.com/office/officeart/2009/3/layout/RandomtoResultProcess"/>
    <dgm:cxn modelId="{FCB3C843-B218-2548-A70F-0AFB693028DC}" type="presParOf" srcId="{8E5B89F9-B632-7240-91F5-2AEC2D8ED68B}" destId="{F33CBA87-30ED-B541-BD82-511012B54AEC}" srcOrd="1" destOrd="0" presId="urn:microsoft.com/office/officeart/2009/3/layout/RandomtoResultProcess"/>
    <dgm:cxn modelId="{DEAF3AAA-90BE-3043-8F86-49E8C2A2853C}" type="presParOf" srcId="{8E5B89F9-B632-7240-91F5-2AEC2D8ED68B}" destId="{9CCDAE73-1390-E54C-A020-EF7A44261C77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3A1E17-7226-484C-9E05-BFF6F29CA90E}" type="doc">
      <dgm:prSet loTypeId="urn:microsoft.com/office/officeart/2009/3/layout/IncreasingArrowsProcess" loCatId="" qsTypeId="urn:microsoft.com/office/officeart/2005/8/quickstyle/simple4" qsCatId="simple" csTypeId="urn:microsoft.com/office/officeart/2005/8/colors/colorful3" csCatId="colorful" phldr="1"/>
      <dgm:spPr/>
    </dgm:pt>
    <dgm:pt modelId="{0BCE5C48-A574-2746-A55D-8E150158480B}">
      <dgm:prSet phldrT="[Testo]"/>
      <dgm:spPr/>
      <dgm:t>
        <a:bodyPr/>
        <a:lstStyle/>
        <a:p>
          <a:r>
            <a:rPr lang="it-IT" b="1" dirty="0" smtClean="0"/>
            <a:t>[1.10.2014] Seminario Partecipato “Obiettivo Welfare”  </a:t>
          </a:r>
          <a:endParaRPr lang="it-IT" dirty="0"/>
        </a:p>
      </dgm:t>
    </dgm:pt>
    <dgm:pt modelId="{CC77E50C-4EC4-6D4C-9215-DEADD36042D9}" type="parTrans" cxnId="{AB1D10A5-F71D-FF4E-90F7-4195D40A8056}">
      <dgm:prSet/>
      <dgm:spPr/>
      <dgm:t>
        <a:bodyPr/>
        <a:lstStyle/>
        <a:p>
          <a:endParaRPr lang="it-IT"/>
        </a:p>
      </dgm:t>
    </dgm:pt>
    <dgm:pt modelId="{16B9545F-6E57-C541-848A-FC413B6503EF}" type="sibTrans" cxnId="{AB1D10A5-F71D-FF4E-90F7-4195D40A8056}">
      <dgm:prSet/>
      <dgm:spPr/>
      <dgm:t>
        <a:bodyPr/>
        <a:lstStyle/>
        <a:p>
          <a:endParaRPr lang="it-IT"/>
        </a:p>
      </dgm:t>
    </dgm:pt>
    <dgm:pt modelId="{AF82F3FD-7D93-5E4E-AF8B-BFDAC59BE7CB}">
      <dgm:prSet phldrT="[Testo]"/>
      <dgm:spPr/>
      <dgm:t>
        <a:bodyPr/>
        <a:lstStyle/>
        <a:p>
          <a:r>
            <a:rPr lang="it-IT" b="1" dirty="0" smtClean="0"/>
            <a:t>[25.11.2014] I Incontro Processi Partecipati </a:t>
          </a:r>
          <a:endParaRPr lang="it-IT" dirty="0"/>
        </a:p>
      </dgm:t>
    </dgm:pt>
    <dgm:pt modelId="{24816F9A-96BE-D74F-9BD7-C641A1BCA9E0}" type="parTrans" cxnId="{AA696302-6F62-BF4C-8086-F825078E0624}">
      <dgm:prSet/>
      <dgm:spPr/>
      <dgm:t>
        <a:bodyPr/>
        <a:lstStyle/>
        <a:p>
          <a:endParaRPr lang="it-IT"/>
        </a:p>
      </dgm:t>
    </dgm:pt>
    <dgm:pt modelId="{03D08C19-4893-B84C-BD45-69CD68738081}" type="sibTrans" cxnId="{AA696302-6F62-BF4C-8086-F825078E0624}">
      <dgm:prSet/>
      <dgm:spPr/>
      <dgm:t>
        <a:bodyPr/>
        <a:lstStyle/>
        <a:p>
          <a:endParaRPr lang="it-IT"/>
        </a:p>
      </dgm:t>
    </dgm:pt>
    <dgm:pt modelId="{328FB2F6-0E69-2F41-BF57-024E1D59822D}">
      <dgm:prSet phldrT="[Testo]"/>
      <dgm:spPr/>
      <dgm:t>
        <a:bodyPr/>
        <a:lstStyle/>
        <a:p>
          <a:r>
            <a:rPr lang="it-IT" b="0" dirty="0" smtClean="0"/>
            <a:t>Presentazione delle istanze raccolte dalle associazioni aderenti sui contributi concreti  ai progetti selezionati </a:t>
          </a:r>
          <a:endParaRPr lang="it-IT" b="0" dirty="0"/>
        </a:p>
      </dgm:t>
    </dgm:pt>
    <dgm:pt modelId="{0E30E0AF-197B-9B44-BFCB-D31CF8EF0C96}" type="parTrans" cxnId="{4F5CAF44-3D57-594C-B3B1-72AD0E97AE7B}">
      <dgm:prSet/>
      <dgm:spPr/>
      <dgm:t>
        <a:bodyPr/>
        <a:lstStyle/>
        <a:p>
          <a:endParaRPr lang="it-IT"/>
        </a:p>
      </dgm:t>
    </dgm:pt>
    <dgm:pt modelId="{7CAC01D3-A5BD-F04F-9F6B-4E6A8EE3FA50}" type="sibTrans" cxnId="{4F5CAF44-3D57-594C-B3B1-72AD0E97AE7B}">
      <dgm:prSet/>
      <dgm:spPr/>
      <dgm:t>
        <a:bodyPr/>
        <a:lstStyle/>
        <a:p>
          <a:endParaRPr lang="it-IT"/>
        </a:p>
      </dgm:t>
    </dgm:pt>
    <dgm:pt modelId="{CEB60736-0D64-5E46-9FB5-41D2E83E1634}">
      <dgm:prSet phldrT="[Testo]" custT="1"/>
      <dgm:spPr/>
      <dgm:t>
        <a:bodyPr/>
        <a:lstStyle/>
        <a:p>
          <a:r>
            <a:rPr lang="it-IT" sz="1200" dirty="0" smtClean="0"/>
            <a:t>Focus Group tematici (Volontariato, Salute, Lavoro) per l’identificazione di idee progettuali condivise</a:t>
          </a:r>
        </a:p>
        <a:p>
          <a:r>
            <a:rPr lang="it-IT" sz="1200" b="1" u="none" dirty="0" smtClean="0">
              <a:solidFill>
                <a:schemeClr val="bg1"/>
              </a:solidFill>
            </a:rPr>
            <a:t>- 39 associazioni/enti coinvolti</a:t>
          </a:r>
          <a:endParaRPr lang="it-IT" sz="1200" b="1" u="none" dirty="0">
            <a:solidFill>
              <a:schemeClr val="bg1"/>
            </a:solidFill>
          </a:endParaRPr>
        </a:p>
      </dgm:t>
    </dgm:pt>
    <dgm:pt modelId="{C42AA1DF-CCF6-E349-943A-F95FF582C3D6}" type="parTrans" cxnId="{E4E52B5D-03D0-4C4C-9B5D-A256C43FEC40}">
      <dgm:prSet/>
      <dgm:spPr/>
      <dgm:t>
        <a:bodyPr/>
        <a:lstStyle/>
        <a:p>
          <a:endParaRPr lang="it-IT"/>
        </a:p>
      </dgm:t>
    </dgm:pt>
    <dgm:pt modelId="{328E0D85-2F19-C941-846E-1A34C8EDDD90}" type="sibTrans" cxnId="{E4E52B5D-03D0-4C4C-9B5D-A256C43FEC40}">
      <dgm:prSet/>
      <dgm:spPr/>
      <dgm:t>
        <a:bodyPr/>
        <a:lstStyle/>
        <a:p>
          <a:endParaRPr lang="it-IT"/>
        </a:p>
      </dgm:t>
    </dgm:pt>
    <dgm:pt modelId="{D9C33EF5-4C44-B040-B23D-B2FDE9934EC8}">
      <dgm:prSet phldrT="[Testo]"/>
      <dgm:spPr/>
      <dgm:t>
        <a:bodyPr/>
        <a:lstStyle/>
        <a:p>
          <a:r>
            <a:rPr lang="it-IT" b="1" dirty="0" smtClean="0">
              <a:solidFill>
                <a:prstClr val="white"/>
              </a:solidFill>
            </a:rPr>
            <a:t>[15.12.2012] Rapporto </a:t>
          </a:r>
          <a:r>
            <a:rPr lang="it-IT" b="1" dirty="0" smtClean="0"/>
            <a:t>Processi Partecipati </a:t>
          </a:r>
          <a:endParaRPr lang="it-IT" dirty="0"/>
        </a:p>
      </dgm:t>
    </dgm:pt>
    <dgm:pt modelId="{C9D894D3-5532-524E-BF59-9CAB90D6561C}" type="parTrans" cxnId="{02D08915-3648-CD4E-A2BB-28D5315AE0AB}">
      <dgm:prSet/>
      <dgm:spPr/>
      <dgm:t>
        <a:bodyPr/>
        <a:lstStyle/>
        <a:p>
          <a:endParaRPr lang="it-IT"/>
        </a:p>
      </dgm:t>
    </dgm:pt>
    <dgm:pt modelId="{C2D0EC27-C1FE-B641-A12E-158D42747B26}" type="sibTrans" cxnId="{02D08915-3648-CD4E-A2BB-28D5315AE0AB}">
      <dgm:prSet/>
      <dgm:spPr/>
      <dgm:t>
        <a:bodyPr/>
        <a:lstStyle/>
        <a:p>
          <a:endParaRPr lang="it-IT"/>
        </a:p>
      </dgm:t>
    </dgm:pt>
    <dgm:pt modelId="{DD7DA42D-BAC1-454D-9E9C-7496288F9AFB}">
      <dgm:prSet phldrT="[Testo]" custT="1"/>
      <dgm:spPr/>
      <dgm:t>
        <a:bodyPr/>
        <a:lstStyle/>
        <a:p>
          <a:r>
            <a:rPr lang="it-IT" sz="1200" dirty="0" smtClean="0"/>
            <a:t>1) Presentazione dei partecipanti </a:t>
          </a:r>
          <a:endParaRPr lang="it-IT" sz="1200" dirty="0"/>
        </a:p>
      </dgm:t>
    </dgm:pt>
    <dgm:pt modelId="{6A0B9849-8047-314E-85DE-E7176B961C06}" type="parTrans" cxnId="{0D17144A-730B-7949-81DF-D61C7ECDBE6C}">
      <dgm:prSet/>
      <dgm:spPr/>
      <dgm:t>
        <a:bodyPr/>
        <a:lstStyle/>
        <a:p>
          <a:endParaRPr lang="it-IT"/>
        </a:p>
      </dgm:t>
    </dgm:pt>
    <dgm:pt modelId="{326E7101-AC88-7D4B-BF9A-03700099B7FA}" type="sibTrans" cxnId="{0D17144A-730B-7949-81DF-D61C7ECDBE6C}">
      <dgm:prSet/>
      <dgm:spPr/>
      <dgm:t>
        <a:bodyPr/>
        <a:lstStyle/>
        <a:p>
          <a:endParaRPr lang="it-IT"/>
        </a:p>
      </dgm:t>
    </dgm:pt>
    <dgm:pt modelId="{962B4ED5-8446-6245-8AAB-6BBDE99065FA}">
      <dgm:prSet phldrT="[Testo]" custT="1"/>
      <dgm:spPr/>
      <dgm:t>
        <a:bodyPr/>
        <a:lstStyle/>
        <a:p>
          <a:r>
            <a:rPr lang="it-IT" sz="1200" dirty="0" smtClean="0">
              <a:solidFill>
                <a:schemeClr val="bg1"/>
              </a:solidFill>
            </a:rPr>
            <a:t>Identificazione dei partenariati e delle Idee Progettuali Condivise attuabili nel 2015</a:t>
          </a:r>
        </a:p>
        <a:p>
          <a:r>
            <a:rPr lang="it-IT" sz="1200" b="1" u="none" dirty="0" smtClean="0">
              <a:solidFill>
                <a:schemeClr val="bg1"/>
              </a:solidFill>
            </a:rPr>
            <a:t>- 9 progetti identificati</a:t>
          </a:r>
          <a:endParaRPr lang="it-IT" sz="1200" b="1" u="none" dirty="0">
            <a:solidFill>
              <a:schemeClr val="bg1"/>
            </a:solidFill>
          </a:endParaRPr>
        </a:p>
      </dgm:t>
    </dgm:pt>
    <dgm:pt modelId="{2C0932B0-D998-1F4F-9D4E-F973A70A9B27}" type="parTrans" cxnId="{5B1F57F0-AA60-C145-95A3-FDE268726F33}">
      <dgm:prSet/>
      <dgm:spPr/>
      <dgm:t>
        <a:bodyPr/>
        <a:lstStyle/>
        <a:p>
          <a:endParaRPr lang="it-IT"/>
        </a:p>
      </dgm:t>
    </dgm:pt>
    <dgm:pt modelId="{04A1CC86-EFCB-8F4F-B7B3-204025ECBFFC}" type="sibTrans" cxnId="{5B1F57F0-AA60-C145-95A3-FDE268726F33}">
      <dgm:prSet/>
      <dgm:spPr/>
      <dgm:t>
        <a:bodyPr/>
        <a:lstStyle/>
        <a:p>
          <a:endParaRPr lang="it-IT"/>
        </a:p>
      </dgm:t>
    </dgm:pt>
    <dgm:pt modelId="{23FD9073-078E-5E44-AB0E-C5AB15C77358}">
      <dgm:prSet phldrT="[Testo]"/>
      <dgm:spPr/>
      <dgm:t>
        <a:bodyPr/>
        <a:lstStyle/>
        <a:p>
          <a:r>
            <a:rPr lang="it-IT" b="1" dirty="0" smtClean="0">
              <a:solidFill>
                <a:prstClr val="white"/>
              </a:solidFill>
            </a:rPr>
            <a:t>[26.05.2014] </a:t>
          </a:r>
          <a:r>
            <a:rPr lang="it-IT" b="1" dirty="0" smtClean="0"/>
            <a:t>II Incontro Processi Partecipati </a:t>
          </a:r>
          <a:endParaRPr lang="it-IT" dirty="0"/>
        </a:p>
      </dgm:t>
    </dgm:pt>
    <dgm:pt modelId="{4B0E5C61-C261-5748-9D81-0E4416971ECC}" type="parTrans" cxnId="{86E871DB-0249-CB4B-B07A-F3254C1496EA}">
      <dgm:prSet/>
      <dgm:spPr/>
      <dgm:t>
        <a:bodyPr/>
        <a:lstStyle/>
        <a:p>
          <a:endParaRPr lang="it-IT"/>
        </a:p>
      </dgm:t>
    </dgm:pt>
    <dgm:pt modelId="{8D6766FF-E994-464F-B2E1-90249E955C2D}" type="sibTrans" cxnId="{86E871DB-0249-CB4B-B07A-F3254C1496EA}">
      <dgm:prSet/>
      <dgm:spPr/>
      <dgm:t>
        <a:bodyPr/>
        <a:lstStyle/>
        <a:p>
          <a:endParaRPr lang="it-IT"/>
        </a:p>
      </dgm:t>
    </dgm:pt>
    <dgm:pt modelId="{A6FC6073-1FC7-1C4C-8597-0F4BE27F3340}">
      <dgm:prSet phldrT="[Testo]"/>
      <dgm:spPr/>
      <dgm:t>
        <a:bodyPr/>
        <a:lstStyle/>
        <a:p>
          <a:r>
            <a:rPr lang="it-IT" dirty="0" smtClean="0"/>
            <a:t>Focus Group tematici di presentazione delle proposte progettuali elaborate sulla base degli input raccolti e sistematizzati durante gli incontri precedenti </a:t>
          </a:r>
          <a:endParaRPr lang="it-IT" dirty="0"/>
        </a:p>
      </dgm:t>
    </dgm:pt>
    <dgm:pt modelId="{1A5739AB-B7CD-5B4A-93AB-B0C731CFBA94}" type="parTrans" cxnId="{A004D826-16BF-4B41-8298-6A03AB08F5E2}">
      <dgm:prSet/>
      <dgm:spPr/>
      <dgm:t>
        <a:bodyPr/>
        <a:lstStyle/>
        <a:p>
          <a:endParaRPr lang="it-IT"/>
        </a:p>
      </dgm:t>
    </dgm:pt>
    <dgm:pt modelId="{0B230080-83BC-4145-BBFA-84EC62B76E36}" type="sibTrans" cxnId="{A004D826-16BF-4B41-8298-6A03AB08F5E2}">
      <dgm:prSet/>
      <dgm:spPr/>
      <dgm:t>
        <a:bodyPr/>
        <a:lstStyle/>
        <a:p>
          <a:endParaRPr lang="it-IT"/>
        </a:p>
      </dgm:t>
    </dgm:pt>
    <dgm:pt modelId="{3D0C50E5-4E79-B348-9DF5-7FF7002638D0}">
      <dgm:prSet phldrT="[Testo]"/>
      <dgm:spPr/>
      <dgm:t>
        <a:bodyPr/>
        <a:lstStyle/>
        <a:p>
          <a:r>
            <a:rPr lang="it-IT" b="1" dirty="0" smtClean="0"/>
            <a:t>[27.07.2015] III Incontro Processi partecipati </a:t>
          </a:r>
          <a:endParaRPr lang="it-IT" dirty="0"/>
        </a:p>
      </dgm:t>
    </dgm:pt>
    <dgm:pt modelId="{A2A92113-EDC3-6941-A125-1890D6DBB893}" type="parTrans" cxnId="{4AE2DE8A-A1A8-7645-8F92-E996C2E86A69}">
      <dgm:prSet/>
      <dgm:spPr/>
      <dgm:t>
        <a:bodyPr/>
        <a:lstStyle/>
        <a:p>
          <a:endParaRPr lang="it-IT"/>
        </a:p>
      </dgm:t>
    </dgm:pt>
    <dgm:pt modelId="{2A26A6BA-4E5D-FF46-B45A-8AFE132F879F}" type="sibTrans" cxnId="{4AE2DE8A-A1A8-7645-8F92-E996C2E86A69}">
      <dgm:prSet/>
      <dgm:spPr/>
      <dgm:t>
        <a:bodyPr/>
        <a:lstStyle/>
        <a:p>
          <a:endParaRPr lang="it-IT"/>
        </a:p>
      </dgm:t>
    </dgm:pt>
    <dgm:pt modelId="{937C9473-3870-BD40-9205-5107D3FD7193}">
      <dgm:prSet custT="1"/>
      <dgm:spPr/>
      <dgm:t>
        <a:bodyPr/>
        <a:lstStyle/>
        <a:p>
          <a:r>
            <a:rPr lang="it-IT" sz="1200" dirty="0" smtClean="0"/>
            <a:t>2) Brainstorming tematico</a:t>
          </a:r>
        </a:p>
      </dgm:t>
    </dgm:pt>
    <dgm:pt modelId="{7A76B4E1-D942-424F-A386-CCC564216263}" type="parTrans" cxnId="{EBF0F073-4532-2F48-8E46-2C6AC82B9C63}">
      <dgm:prSet/>
      <dgm:spPr/>
      <dgm:t>
        <a:bodyPr/>
        <a:lstStyle/>
        <a:p>
          <a:endParaRPr lang="it-IT"/>
        </a:p>
      </dgm:t>
    </dgm:pt>
    <dgm:pt modelId="{7F5F8D14-A559-9A41-A1AE-4703786D218F}" type="sibTrans" cxnId="{EBF0F073-4532-2F48-8E46-2C6AC82B9C63}">
      <dgm:prSet/>
      <dgm:spPr/>
      <dgm:t>
        <a:bodyPr/>
        <a:lstStyle/>
        <a:p>
          <a:endParaRPr lang="it-IT"/>
        </a:p>
      </dgm:t>
    </dgm:pt>
    <dgm:pt modelId="{3674B31D-4A47-5E46-9D8B-E1F6FAE9FBB2}" type="pres">
      <dgm:prSet presAssocID="{D23A1E17-7226-484C-9E05-BFF6F29CA90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F17060F9-EB59-9B46-8048-5A3664764843}" type="pres">
      <dgm:prSet presAssocID="{0BCE5C48-A574-2746-A55D-8E150158480B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53EC4D-37A9-D246-8E25-0815661CB306}" type="pres">
      <dgm:prSet presAssocID="{0BCE5C48-A574-2746-A55D-8E150158480B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96FD75-80D5-F942-9E58-D63B8F24619A}" type="pres">
      <dgm:prSet presAssocID="{AF82F3FD-7D93-5E4E-AF8B-BFDAC59BE7CB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432D94-B1E8-C340-AFF9-370CC19DF630}" type="pres">
      <dgm:prSet presAssocID="{AF82F3FD-7D93-5E4E-AF8B-BFDAC59BE7CB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D601CC-755B-FC45-A9E8-491C18B7180E}" type="pres">
      <dgm:prSet presAssocID="{D9C33EF5-4C44-B040-B23D-B2FDE9934EC8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C272CE-942F-964F-835E-F7BBAA85E774}" type="pres">
      <dgm:prSet presAssocID="{D9C33EF5-4C44-B040-B23D-B2FDE9934EC8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1271C4-8A23-8D45-9CC1-08137AD50021}" type="pres">
      <dgm:prSet presAssocID="{23FD9073-078E-5E44-AB0E-C5AB15C77358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051A49-38E6-E84B-A393-9EF16CAA0016}" type="pres">
      <dgm:prSet presAssocID="{23FD9073-078E-5E44-AB0E-C5AB15C77358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5EDAE1-8C79-764A-9E67-05A0C8C75F10}" type="pres">
      <dgm:prSet presAssocID="{3D0C50E5-4E79-B348-9DF5-7FF7002638D0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8A027F-EE9B-D54C-A602-05567A85CC67}" type="pres">
      <dgm:prSet presAssocID="{3D0C50E5-4E79-B348-9DF5-7FF7002638D0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B03ACBF-C0DB-C348-AEB8-EDC5F96920CB}" type="presOf" srcId="{328FB2F6-0E69-2F41-BF57-024E1D59822D}" destId="{BC8A027F-EE9B-D54C-A602-05567A85CC67}" srcOrd="0" destOrd="0" presId="urn:microsoft.com/office/officeart/2009/3/layout/IncreasingArrowsProcess"/>
    <dgm:cxn modelId="{E4E52B5D-03D0-4C4C-9B5D-A256C43FEC40}" srcId="{AF82F3FD-7D93-5E4E-AF8B-BFDAC59BE7CB}" destId="{CEB60736-0D64-5E46-9FB5-41D2E83E1634}" srcOrd="0" destOrd="0" parTransId="{C42AA1DF-CCF6-E349-943A-F95FF582C3D6}" sibTransId="{328E0D85-2F19-C941-846E-1A34C8EDDD90}"/>
    <dgm:cxn modelId="{A8BA7162-16A4-364C-A2EA-87E29489EA1C}" type="presOf" srcId="{937C9473-3870-BD40-9205-5107D3FD7193}" destId="{2153EC4D-37A9-D246-8E25-0815661CB306}" srcOrd="0" destOrd="1" presId="urn:microsoft.com/office/officeart/2009/3/layout/IncreasingArrowsProcess"/>
    <dgm:cxn modelId="{02D08915-3648-CD4E-A2BB-28D5315AE0AB}" srcId="{D23A1E17-7226-484C-9E05-BFF6F29CA90E}" destId="{D9C33EF5-4C44-B040-B23D-B2FDE9934EC8}" srcOrd="2" destOrd="0" parTransId="{C9D894D3-5532-524E-BF59-9CAB90D6561C}" sibTransId="{C2D0EC27-C1FE-B641-A12E-158D42747B26}"/>
    <dgm:cxn modelId="{EBF0F073-4532-2F48-8E46-2C6AC82B9C63}" srcId="{0BCE5C48-A574-2746-A55D-8E150158480B}" destId="{937C9473-3870-BD40-9205-5107D3FD7193}" srcOrd="1" destOrd="0" parTransId="{7A76B4E1-D942-424F-A386-CCC564216263}" sibTransId="{7F5F8D14-A559-9A41-A1AE-4703786D218F}"/>
    <dgm:cxn modelId="{4AE2DE8A-A1A8-7645-8F92-E996C2E86A69}" srcId="{D23A1E17-7226-484C-9E05-BFF6F29CA90E}" destId="{3D0C50E5-4E79-B348-9DF5-7FF7002638D0}" srcOrd="4" destOrd="0" parTransId="{A2A92113-EDC3-6941-A125-1890D6DBB893}" sibTransId="{2A26A6BA-4E5D-FF46-B45A-8AFE132F879F}"/>
    <dgm:cxn modelId="{4BF40113-A49C-9D46-9B76-76BCCDE734B2}" type="presOf" srcId="{D9C33EF5-4C44-B040-B23D-B2FDE9934EC8}" destId="{0FD601CC-755B-FC45-A9E8-491C18B7180E}" srcOrd="0" destOrd="0" presId="urn:microsoft.com/office/officeart/2009/3/layout/IncreasingArrowsProcess"/>
    <dgm:cxn modelId="{EAA56E6A-1A2E-4743-8D42-9A7ED528E476}" type="presOf" srcId="{AF82F3FD-7D93-5E4E-AF8B-BFDAC59BE7CB}" destId="{5D96FD75-80D5-F942-9E58-D63B8F24619A}" srcOrd="0" destOrd="0" presId="urn:microsoft.com/office/officeart/2009/3/layout/IncreasingArrowsProcess"/>
    <dgm:cxn modelId="{BCA9D106-956E-9F4D-B362-D593EB520CAD}" type="presOf" srcId="{962B4ED5-8446-6245-8AAB-6BBDE99065FA}" destId="{73C272CE-942F-964F-835E-F7BBAA85E774}" srcOrd="0" destOrd="0" presId="urn:microsoft.com/office/officeart/2009/3/layout/IncreasingArrowsProcess"/>
    <dgm:cxn modelId="{35612A5A-1C1F-B943-BD2E-9789DEB649BA}" type="presOf" srcId="{A6FC6073-1FC7-1C4C-8597-0F4BE27F3340}" destId="{2D051A49-38E6-E84B-A393-9EF16CAA0016}" srcOrd="0" destOrd="0" presId="urn:microsoft.com/office/officeart/2009/3/layout/IncreasingArrowsProcess"/>
    <dgm:cxn modelId="{4F5CAF44-3D57-594C-B3B1-72AD0E97AE7B}" srcId="{3D0C50E5-4E79-B348-9DF5-7FF7002638D0}" destId="{328FB2F6-0E69-2F41-BF57-024E1D59822D}" srcOrd="0" destOrd="0" parTransId="{0E30E0AF-197B-9B44-BFCB-D31CF8EF0C96}" sibTransId="{7CAC01D3-A5BD-F04F-9F6B-4E6A8EE3FA50}"/>
    <dgm:cxn modelId="{A004D826-16BF-4B41-8298-6A03AB08F5E2}" srcId="{23FD9073-078E-5E44-AB0E-C5AB15C77358}" destId="{A6FC6073-1FC7-1C4C-8597-0F4BE27F3340}" srcOrd="0" destOrd="0" parTransId="{1A5739AB-B7CD-5B4A-93AB-B0C731CFBA94}" sibTransId="{0B230080-83BC-4145-BBFA-84EC62B76E36}"/>
    <dgm:cxn modelId="{86E871DB-0249-CB4B-B07A-F3254C1496EA}" srcId="{D23A1E17-7226-484C-9E05-BFF6F29CA90E}" destId="{23FD9073-078E-5E44-AB0E-C5AB15C77358}" srcOrd="3" destOrd="0" parTransId="{4B0E5C61-C261-5748-9D81-0E4416971ECC}" sibTransId="{8D6766FF-E994-464F-B2E1-90249E955C2D}"/>
    <dgm:cxn modelId="{5B1F57F0-AA60-C145-95A3-FDE268726F33}" srcId="{D9C33EF5-4C44-B040-B23D-B2FDE9934EC8}" destId="{962B4ED5-8446-6245-8AAB-6BBDE99065FA}" srcOrd="0" destOrd="0" parTransId="{2C0932B0-D998-1F4F-9D4E-F973A70A9B27}" sibTransId="{04A1CC86-EFCB-8F4F-B7B3-204025ECBFFC}"/>
    <dgm:cxn modelId="{4EE32F03-0FFF-8947-BE3B-4E24B27D2AE6}" type="presOf" srcId="{DD7DA42D-BAC1-454D-9E9C-7496288F9AFB}" destId="{2153EC4D-37A9-D246-8E25-0815661CB306}" srcOrd="0" destOrd="0" presId="urn:microsoft.com/office/officeart/2009/3/layout/IncreasingArrowsProcess"/>
    <dgm:cxn modelId="{0D17144A-730B-7949-81DF-D61C7ECDBE6C}" srcId="{0BCE5C48-A574-2746-A55D-8E150158480B}" destId="{DD7DA42D-BAC1-454D-9E9C-7496288F9AFB}" srcOrd="0" destOrd="0" parTransId="{6A0B9849-8047-314E-85DE-E7176B961C06}" sibTransId="{326E7101-AC88-7D4B-BF9A-03700099B7FA}"/>
    <dgm:cxn modelId="{A3B8D620-59D8-2B4D-8337-51BC78AF2ACF}" type="presOf" srcId="{CEB60736-0D64-5E46-9FB5-41D2E83E1634}" destId="{EA432D94-B1E8-C340-AFF9-370CC19DF630}" srcOrd="0" destOrd="0" presId="urn:microsoft.com/office/officeart/2009/3/layout/IncreasingArrowsProcess"/>
    <dgm:cxn modelId="{AA696302-6F62-BF4C-8086-F825078E0624}" srcId="{D23A1E17-7226-484C-9E05-BFF6F29CA90E}" destId="{AF82F3FD-7D93-5E4E-AF8B-BFDAC59BE7CB}" srcOrd="1" destOrd="0" parTransId="{24816F9A-96BE-D74F-9BD7-C641A1BCA9E0}" sibTransId="{03D08C19-4893-B84C-BD45-69CD68738081}"/>
    <dgm:cxn modelId="{D3153209-83A3-7F4F-A812-A92E2E72E3C6}" type="presOf" srcId="{0BCE5C48-A574-2746-A55D-8E150158480B}" destId="{F17060F9-EB59-9B46-8048-5A3664764843}" srcOrd="0" destOrd="0" presId="urn:microsoft.com/office/officeart/2009/3/layout/IncreasingArrowsProcess"/>
    <dgm:cxn modelId="{1C37CC0D-CB0F-5C49-A737-815177E9BF87}" type="presOf" srcId="{D23A1E17-7226-484C-9E05-BFF6F29CA90E}" destId="{3674B31D-4A47-5E46-9D8B-E1F6FAE9FBB2}" srcOrd="0" destOrd="0" presId="urn:microsoft.com/office/officeart/2009/3/layout/IncreasingArrowsProcess"/>
    <dgm:cxn modelId="{6EE299EA-6CEF-2343-B0E4-67AEC4C59A90}" type="presOf" srcId="{3D0C50E5-4E79-B348-9DF5-7FF7002638D0}" destId="{BC5EDAE1-8C79-764A-9E67-05A0C8C75F10}" srcOrd="0" destOrd="0" presId="urn:microsoft.com/office/officeart/2009/3/layout/IncreasingArrowsProcess"/>
    <dgm:cxn modelId="{11A78A2B-C7B5-304C-AB35-E5017C5A5AD6}" type="presOf" srcId="{23FD9073-078E-5E44-AB0E-C5AB15C77358}" destId="{761271C4-8A23-8D45-9CC1-08137AD50021}" srcOrd="0" destOrd="0" presId="urn:microsoft.com/office/officeart/2009/3/layout/IncreasingArrowsProcess"/>
    <dgm:cxn modelId="{AB1D10A5-F71D-FF4E-90F7-4195D40A8056}" srcId="{D23A1E17-7226-484C-9E05-BFF6F29CA90E}" destId="{0BCE5C48-A574-2746-A55D-8E150158480B}" srcOrd="0" destOrd="0" parTransId="{CC77E50C-4EC4-6D4C-9215-DEADD36042D9}" sibTransId="{16B9545F-6E57-C541-848A-FC413B6503EF}"/>
    <dgm:cxn modelId="{51918E11-58BC-1847-ADB5-2D134EBA6BDB}" type="presParOf" srcId="{3674B31D-4A47-5E46-9D8B-E1F6FAE9FBB2}" destId="{F17060F9-EB59-9B46-8048-5A3664764843}" srcOrd="0" destOrd="0" presId="urn:microsoft.com/office/officeart/2009/3/layout/IncreasingArrowsProcess"/>
    <dgm:cxn modelId="{4368F23E-5BF0-DC41-A839-4AD14B490EF0}" type="presParOf" srcId="{3674B31D-4A47-5E46-9D8B-E1F6FAE9FBB2}" destId="{2153EC4D-37A9-D246-8E25-0815661CB306}" srcOrd="1" destOrd="0" presId="urn:microsoft.com/office/officeart/2009/3/layout/IncreasingArrowsProcess"/>
    <dgm:cxn modelId="{37CC5FA4-A3CA-5F4D-A494-6F368D33784A}" type="presParOf" srcId="{3674B31D-4A47-5E46-9D8B-E1F6FAE9FBB2}" destId="{5D96FD75-80D5-F942-9E58-D63B8F24619A}" srcOrd="2" destOrd="0" presId="urn:microsoft.com/office/officeart/2009/3/layout/IncreasingArrowsProcess"/>
    <dgm:cxn modelId="{9EA2B6D4-8699-504C-B307-4A198418D468}" type="presParOf" srcId="{3674B31D-4A47-5E46-9D8B-E1F6FAE9FBB2}" destId="{EA432D94-B1E8-C340-AFF9-370CC19DF630}" srcOrd="3" destOrd="0" presId="urn:microsoft.com/office/officeart/2009/3/layout/IncreasingArrowsProcess"/>
    <dgm:cxn modelId="{CB96D5AE-9053-BE4A-B214-6D1C0E9670BE}" type="presParOf" srcId="{3674B31D-4A47-5E46-9D8B-E1F6FAE9FBB2}" destId="{0FD601CC-755B-FC45-A9E8-491C18B7180E}" srcOrd="4" destOrd="0" presId="urn:microsoft.com/office/officeart/2009/3/layout/IncreasingArrowsProcess"/>
    <dgm:cxn modelId="{5674A25B-ECB1-8E4F-B410-7254B3D5ADFC}" type="presParOf" srcId="{3674B31D-4A47-5E46-9D8B-E1F6FAE9FBB2}" destId="{73C272CE-942F-964F-835E-F7BBAA85E774}" srcOrd="5" destOrd="0" presId="urn:microsoft.com/office/officeart/2009/3/layout/IncreasingArrowsProcess"/>
    <dgm:cxn modelId="{9B365FFD-68DA-E24E-A381-5CCCC86BD4B0}" type="presParOf" srcId="{3674B31D-4A47-5E46-9D8B-E1F6FAE9FBB2}" destId="{761271C4-8A23-8D45-9CC1-08137AD50021}" srcOrd="6" destOrd="0" presId="urn:microsoft.com/office/officeart/2009/3/layout/IncreasingArrowsProcess"/>
    <dgm:cxn modelId="{05EEA8B1-101B-844E-8192-241C99A87CAC}" type="presParOf" srcId="{3674B31D-4A47-5E46-9D8B-E1F6FAE9FBB2}" destId="{2D051A49-38E6-E84B-A393-9EF16CAA0016}" srcOrd="7" destOrd="0" presId="urn:microsoft.com/office/officeart/2009/3/layout/IncreasingArrowsProcess"/>
    <dgm:cxn modelId="{28C713FF-173E-2C40-B95B-9E75E6679B4C}" type="presParOf" srcId="{3674B31D-4A47-5E46-9D8B-E1F6FAE9FBB2}" destId="{BC5EDAE1-8C79-764A-9E67-05A0C8C75F10}" srcOrd="8" destOrd="0" presId="urn:microsoft.com/office/officeart/2009/3/layout/IncreasingArrowsProcess"/>
    <dgm:cxn modelId="{98B402AE-172C-0844-B528-DC2F2C19B9F1}" type="presParOf" srcId="{3674B31D-4A47-5E46-9D8B-E1F6FAE9FBB2}" destId="{BC8A027F-EE9B-D54C-A602-05567A85CC67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7CDE7-BF1C-2145-A590-B41BBCC3076C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BC41BF6-129C-5140-85DB-2D194D4C9E6B}">
      <dgm:prSet phldrT="[Testo]"/>
      <dgm:spPr/>
      <dgm:t>
        <a:bodyPr/>
        <a:lstStyle/>
        <a:p>
          <a:r>
            <a:rPr lang="it-IT" b="1" dirty="0" smtClean="0"/>
            <a:t>45 partner</a:t>
          </a:r>
          <a:endParaRPr lang="it-IT" b="1" dirty="0"/>
        </a:p>
      </dgm:t>
    </dgm:pt>
    <dgm:pt modelId="{20E89E0A-17E8-E945-85B0-3C2DB0999205}" type="parTrans" cxnId="{C3824AE8-5B8D-0E40-B9B4-02619EADE7EA}">
      <dgm:prSet/>
      <dgm:spPr/>
      <dgm:t>
        <a:bodyPr/>
        <a:lstStyle/>
        <a:p>
          <a:endParaRPr lang="it-IT"/>
        </a:p>
      </dgm:t>
    </dgm:pt>
    <dgm:pt modelId="{778F0845-E845-9740-8695-8CF43E1DF208}" type="sibTrans" cxnId="{C3824AE8-5B8D-0E40-B9B4-02619EADE7EA}">
      <dgm:prSet/>
      <dgm:spPr/>
      <dgm:t>
        <a:bodyPr/>
        <a:lstStyle/>
        <a:p>
          <a:endParaRPr lang="it-IT"/>
        </a:p>
      </dgm:t>
    </dgm:pt>
    <dgm:pt modelId="{664AE289-E40E-6349-80D3-A6C082C037F9}">
      <dgm:prSet phldrT="[Testo]"/>
      <dgm:spPr/>
      <dgm:t>
        <a:bodyPr/>
        <a:lstStyle/>
        <a:p>
          <a:r>
            <a:rPr lang="it-IT" b="1" dirty="0" smtClean="0"/>
            <a:t>3 tavoli di lavoro</a:t>
          </a:r>
          <a:endParaRPr lang="it-IT" b="1" dirty="0"/>
        </a:p>
      </dgm:t>
    </dgm:pt>
    <dgm:pt modelId="{62C13BC2-E901-1841-B50C-8EB9793D220E}" type="parTrans" cxnId="{44ABA05A-A02B-D743-84E8-2C1CDC685326}">
      <dgm:prSet/>
      <dgm:spPr/>
      <dgm:t>
        <a:bodyPr/>
        <a:lstStyle/>
        <a:p>
          <a:endParaRPr lang="it-IT"/>
        </a:p>
      </dgm:t>
    </dgm:pt>
    <dgm:pt modelId="{DCAE9968-35D8-F047-9F39-4339FE105589}" type="sibTrans" cxnId="{44ABA05A-A02B-D743-84E8-2C1CDC685326}">
      <dgm:prSet/>
      <dgm:spPr/>
      <dgm:t>
        <a:bodyPr/>
        <a:lstStyle/>
        <a:p>
          <a:endParaRPr lang="it-IT"/>
        </a:p>
      </dgm:t>
    </dgm:pt>
    <dgm:pt modelId="{AB7E0A4E-6E3F-3342-B5ED-3499C78AD11E}">
      <dgm:prSet phldrT="[Testo]"/>
      <dgm:spPr/>
      <dgm:t>
        <a:bodyPr/>
        <a:lstStyle/>
        <a:p>
          <a:r>
            <a:rPr lang="it-IT" b="1" dirty="0" smtClean="0"/>
            <a:t>4 progetti</a:t>
          </a:r>
          <a:endParaRPr lang="it-IT" b="1" dirty="0"/>
        </a:p>
      </dgm:t>
    </dgm:pt>
    <dgm:pt modelId="{E567E8A4-56A1-C04A-A5BE-4A279EB9CE8E}" type="parTrans" cxnId="{73DAF7D1-1BF5-0840-BFF5-354B3F8D4C39}">
      <dgm:prSet/>
      <dgm:spPr/>
      <dgm:t>
        <a:bodyPr/>
        <a:lstStyle/>
        <a:p>
          <a:endParaRPr lang="it-IT"/>
        </a:p>
      </dgm:t>
    </dgm:pt>
    <dgm:pt modelId="{30307E95-6BD4-2C45-BD20-C75C96D0076F}" type="sibTrans" cxnId="{73DAF7D1-1BF5-0840-BFF5-354B3F8D4C39}">
      <dgm:prSet/>
      <dgm:spPr/>
      <dgm:t>
        <a:bodyPr/>
        <a:lstStyle/>
        <a:p>
          <a:endParaRPr lang="it-IT"/>
        </a:p>
      </dgm:t>
    </dgm:pt>
    <dgm:pt modelId="{75C1F689-E2EB-6840-B62B-86D183038486}" type="pres">
      <dgm:prSet presAssocID="{8567CDE7-BF1C-2145-A590-B41BBCC3076C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90302D2-5C04-494F-8160-5A2D159EDD82}" type="pres">
      <dgm:prSet presAssocID="{ABC41BF6-129C-5140-85DB-2D194D4C9E6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8E67D0-D027-784C-AFD6-DBF761108B6E}" type="pres">
      <dgm:prSet presAssocID="{ABC41BF6-129C-5140-85DB-2D194D4C9E6B}" presName="gear1srcNode" presStyleLbl="node1" presStyleIdx="0" presStyleCnt="3"/>
      <dgm:spPr/>
      <dgm:t>
        <a:bodyPr/>
        <a:lstStyle/>
        <a:p>
          <a:endParaRPr lang="it-IT"/>
        </a:p>
      </dgm:t>
    </dgm:pt>
    <dgm:pt modelId="{9162D0ED-2B46-804F-9C2E-0D35377F7B48}" type="pres">
      <dgm:prSet presAssocID="{ABC41BF6-129C-5140-85DB-2D194D4C9E6B}" presName="gear1dstNode" presStyleLbl="node1" presStyleIdx="0" presStyleCnt="3"/>
      <dgm:spPr/>
      <dgm:t>
        <a:bodyPr/>
        <a:lstStyle/>
        <a:p>
          <a:endParaRPr lang="it-IT"/>
        </a:p>
      </dgm:t>
    </dgm:pt>
    <dgm:pt modelId="{26A290E0-CABA-D146-B9E5-28960A8914D9}" type="pres">
      <dgm:prSet presAssocID="{AB7E0A4E-6E3F-3342-B5ED-3499C78AD11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CA4ABF-60F2-F04F-B5D4-62616DF022C3}" type="pres">
      <dgm:prSet presAssocID="{AB7E0A4E-6E3F-3342-B5ED-3499C78AD11E}" presName="gear2srcNode" presStyleLbl="node1" presStyleIdx="1" presStyleCnt="3"/>
      <dgm:spPr/>
      <dgm:t>
        <a:bodyPr/>
        <a:lstStyle/>
        <a:p>
          <a:endParaRPr lang="it-IT"/>
        </a:p>
      </dgm:t>
    </dgm:pt>
    <dgm:pt modelId="{583CF8AF-2C7F-9E47-BD2B-1C3612A19D37}" type="pres">
      <dgm:prSet presAssocID="{AB7E0A4E-6E3F-3342-B5ED-3499C78AD11E}" presName="gear2dstNode" presStyleLbl="node1" presStyleIdx="1" presStyleCnt="3"/>
      <dgm:spPr/>
      <dgm:t>
        <a:bodyPr/>
        <a:lstStyle/>
        <a:p>
          <a:endParaRPr lang="it-IT"/>
        </a:p>
      </dgm:t>
    </dgm:pt>
    <dgm:pt modelId="{18CD5A3C-FAFE-F541-8601-E22975AD9FD1}" type="pres">
      <dgm:prSet presAssocID="{664AE289-E40E-6349-80D3-A6C082C037F9}" presName="gear3" presStyleLbl="node1" presStyleIdx="2" presStyleCnt="3"/>
      <dgm:spPr/>
      <dgm:t>
        <a:bodyPr/>
        <a:lstStyle/>
        <a:p>
          <a:endParaRPr lang="it-IT"/>
        </a:p>
      </dgm:t>
    </dgm:pt>
    <dgm:pt modelId="{A20FCFBB-E0E3-E146-A424-75FA764FEB7D}" type="pres">
      <dgm:prSet presAssocID="{664AE289-E40E-6349-80D3-A6C082C037F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0ECBB5A-9BCE-304D-ACD6-E11AF2A14A44}" type="pres">
      <dgm:prSet presAssocID="{664AE289-E40E-6349-80D3-A6C082C037F9}" presName="gear3srcNode" presStyleLbl="node1" presStyleIdx="2" presStyleCnt="3"/>
      <dgm:spPr/>
      <dgm:t>
        <a:bodyPr/>
        <a:lstStyle/>
        <a:p>
          <a:endParaRPr lang="it-IT"/>
        </a:p>
      </dgm:t>
    </dgm:pt>
    <dgm:pt modelId="{7BC09B8C-D7F8-8543-BD0D-4E6A86F46B2A}" type="pres">
      <dgm:prSet presAssocID="{664AE289-E40E-6349-80D3-A6C082C037F9}" presName="gear3dstNode" presStyleLbl="node1" presStyleIdx="2" presStyleCnt="3"/>
      <dgm:spPr/>
      <dgm:t>
        <a:bodyPr/>
        <a:lstStyle/>
        <a:p>
          <a:endParaRPr lang="it-IT"/>
        </a:p>
      </dgm:t>
    </dgm:pt>
    <dgm:pt modelId="{06F0990E-901A-A54F-8F47-49FC5728DF45}" type="pres">
      <dgm:prSet presAssocID="{778F0845-E845-9740-8695-8CF43E1DF208}" presName="connector1" presStyleLbl="sibTrans2D1" presStyleIdx="0" presStyleCnt="3"/>
      <dgm:spPr/>
      <dgm:t>
        <a:bodyPr/>
        <a:lstStyle/>
        <a:p>
          <a:endParaRPr lang="it-IT"/>
        </a:p>
      </dgm:t>
    </dgm:pt>
    <dgm:pt modelId="{317686E6-319A-1C48-BAD9-502B59230FD5}" type="pres">
      <dgm:prSet presAssocID="{30307E95-6BD4-2C45-BD20-C75C96D0076F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05642716-9B78-1040-8C3E-9DF7AA395362}" type="pres">
      <dgm:prSet presAssocID="{DCAE9968-35D8-F047-9F39-4339FE105589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07B89B9C-DF7A-F840-83EC-D9F15ADFC909}" type="presOf" srcId="{DCAE9968-35D8-F047-9F39-4339FE105589}" destId="{05642716-9B78-1040-8C3E-9DF7AA395362}" srcOrd="0" destOrd="0" presId="urn:microsoft.com/office/officeart/2005/8/layout/gear1"/>
    <dgm:cxn modelId="{73DAF7D1-1BF5-0840-BFF5-354B3F8D4C39}" srcId="{8567CDE7-BF1C-2145-A590-B41BBCC3076C}" destId="{AB7E0A4E-6E3F-3342-B5ED-3499C78AD11E}" srcOrd="1" destOrd="0" parTransId="{E567E8A4-56A1-C04A-A5BE-4A279EB9CE8E}" sibTransId="{30307E95-6BD4-2C45-BD20-C75C96D0076F}"/>
    <dgm:cxn modelId="{9738BE2B-953A-D249-94A4-C18C8BC291C8}" type="presOf" srcId="{ABC41BF6-129C-5140-85DB-2D194D4C9E6B}" destId="{7C8E67D0-D027-784C-AFD6-DBF761108B6E}" srcOrd="1" destOrd="0" presId="urn:microsoft.com/office/officeart/2005/8/layout/gear1"/>
    <dgm:cxn modelId="{E26489EA-3A1E-0C4D-BDAA-2AC8F1C9C6D4}" type="presOf" srcId="{8567CDE7-BF1C-2145-A590-B41BBCC3076C}" destId="{75C1F689-E2EB-6840-B62B-86D183038486}" srcOrd="0" destOrd="0" presId="urn:microsoft.com/office/officeart/2005/8/layout/gear1"/>
    <dgm:cxn modelId="{FBC1D806-19EA-BF4C-83DD-13944EED2D24}" type="presOf" srcId="{AB7E0A4E-6E3F-3342-B5ED-3499C78AD11E}" destId="{26A290E0-CABA-D146-B9E5-28960A8914D9}" srcOrd="0" destOrd="0" presId="urn:microsoft.com/office/officeart/2005/8/layout/gear1"/>
    <dgm:cxn modelId="{7EC254C8-9B9F-C440-8E19-489DEDAE6009}" type="presOf" srcId="{AB7E0A4E-6E3F-3342-B5ED-3499C78AD11E}" destId="{C7CA4ABF-60F2-F04F-B5D4-62616DF022C3}" srcOrd="1" destOrd="0" presId="urn:microsoft.com/office/officeart/2005/8/layout/gear1"/>
    <dgm:cxn modelId="{24A7B7B2-442B-1048-9D97-D041498DCFA0}" type="presOf" srcId="{30307E95-6BD4-2C45-BD20-C75C96D0076F}" destId="{317686E6-319A-1C48-BAD9-502B59230FD5}" srcOrd="0" destOrd="0" presId="urn:microsoft.com/office/officeart/2005/8/layout/gear1"/>
    <dgm:cxn modelId="{E17EA563-FDA9-2540-A224-4129FD6CDF36}" type="presOf" srcId="{ABC41BF6-129C-5140-85DB-2D194D4C9E6B}" destId="{690302D2-5C04-494F-8160-5A2D159EDD82}" srcOrd="0" destOrd="0" presId="urn:microsoft.com/office/officeart/2005/8/layout/gear1"/>
    <dgm:cxn modelId="{A32B01D6-DEF3-A940-A546-4E7A3B77C8C1}" type="presOf" srcId="{ABC41BF6-129C-5140-85DB-2D194D4C9E6B}" destId="{9162D0ED-2B46-804F-9C2E-0D35377F7B48}" srcOrd="2" destOrd="0" presId="urn:microsoft.com/office/officeart/2005/8/layout/gear1"/>
    <dgm:cxn modelId="{6A62D0FE-8841-7346-9629-8D5846FBE66A}" type="presOf" srcId="{778F0845-E845-9740-8695-8CF43E1DF208}" destId="{06F0990E-901A-A54F-8F47-49FC5728DF45}" srcOrd="0" destOrd="0" presId="urn:microsoft.com/office/officeart/2005/8/layout/gear1"/>
    <dgm:cxn modelId="{3D81F260-47BA-BA4D-9821-98D57DCF046C}" type="presOf" srcId="{664AE289-E40E-6349-80D3-A6C082C037F9}" destId="{7BC09B8C-D7F8-8543-BD0D-4E6A86F46B2A}" srcOrd="3" destOrd="0" presId="urn:microsoft.com/office/officeart/2005/8/layout/gear1"/>
    <dgm:cxn modelId="{A4547C88-C365-0F46-9E7F-24926D4C3B1C}" type="presOf" srcId="{664AE289-E40E-6349-80D3-A6C082C037F9}" destId="{18CD5A3C-FAFE-F541-8601-E22975AD9FD1}" srcOrd="0" destOrd="0" presId="urn:microsoft.com/office/officeart/2005/8/layout/gear1"/>
    <dgm:cxn modelId="{C3824AE8-5B8D-0E40-B9B4-02619EADE7EA}" srcId="{8567CDE7-BF1C-2145-A590-B41BBCC3076C}" destId="{ABC41BF6-129C-5140-85DB-2D194D4C9E6B}" srcOrd="0" destOrd="0" parTransId="{20E89E0A-17E8-E945-85B0-3C2DB0999205}" sibTransId="{778F0845-E845-9740-8695-8CF43E1DF208}"/>
    <dgm:cxn modelId="{337A4E70-35F0-DA4D-B5D1-0440FA70D080}" type="presOf" srcId="{664AE289-E40E-6349-80D3-A6C082C037F9}" destId="{A20FCFBB-E0E3-E146-A424-75FA764FEB7D}" srcOrd="1" destOrd="0" presId="urn:microsoft.com/office/officeart/2005/8/layout/gear1"/>
    <dgm:cxn modelId="{E9D5B4A1-A5D1-B446-871B-3B605E7D4F63}" type="presOf" srcId="{664AE289-E40E-6349-80D3-A6C082C037F9}" destId="{B0ECBB5A-9BCE-304D-ACD6-E11AF2A14A44}" srcOrd="2" destOrd="0" presId="urn:microsoft.com/office/officeart/2005/8/layout/gear1"/>
    <dgm:cxn modelId="{44ABA05A-A02B-D743-84E8-2C1CDC685326}" srcId="{8567CDE7-BF1C-2145-A590-B41BBCC3076C}" destId="{664AE289-E40E-6349-80D3-A6C082C037F9}" srcOrd="2" destOrd="0" parTransId="{62C13BC2-E901-1841-B50C-8EB9793D220E}" sibTransId="{DCAE9968-35D8-F047-9F39-4339FE105589}"/>
    <dgm:cxn modelId="{E80C206C-105C-7B44-8F95-BE9CF487626E}" type="presOf" srcId="{AB7E0A4E-6E3F-3342-B5ED-3499C78AD11E}" destId="{583CF8AF-2C7F-9E47-BD2B-1C3612A19D37}" srcOrd="2" destOrd="0" presId="urn:microsoft.com/office/officeart/2005/8/layout/gear1"/>
    <dgm:cxn modelId="{C2A866AD-20AF-4C40-9C21-4F54CC538453}" type="presParOf" srcId="{75C1F689-E2EB-6840-B62B-86D183038486}" destId="{690302D2-5C04-494F-8160-5A2D159EDD82}" srcOrd="0" destOrd="0" presId="urn:microsoft.com/office/officeart/2005/8/layout/gear1"/>
    <dgm:cxn modelId="{E8AFC369-A4AA-F14B-9958-7BEE4CA70DAC}" type="presParOf" srcId="{75C1F689-E2EB-6840-B62B-86D183038486}" destId="{7C8E67D0-D027-784C-AFD6-DBF761108B6E}" srcOrd="1" destOrd="0" presId="urn:microsoft.com/office/officeart/2005/8/layout/gear1"/>
    <dgm:cxn modelId="{95428FCE-6A9E-A543-BE7B-0558500E8750}" type="presParOf" srcId="{75C1F689-E2EB-6840-B62B-86D183038486}" destId="{9162D0ED-2B46-804F-9C2E-0D35377F7B48}" srcOrd="2" destOrd="0" presId="urn:microsoft.com/office/officeart/2005/8/layout/gear1"/>
    <dgm:cxn modelId="{AA227D9A-1AAF-9948-96E0-8624BFD4A019}" type="presParOf" srcId="{75C1F689-E2EB-6840-B62B-86D183038486}" destId="{26A290E0-CABA-D146-B9E5-28960A8914D9}" srcOrd="3" destOrd="0" presId="urn:microsoft.com/office/officeart/2005/8/layout/gear1"/>
    <dgm:cxn modelId="{6C73B974-B96D-384B-86A3-92B3E77911DE}" type="presParOf" srcId="{75C1F689-E2EB-6840-B62B-86D183038486}" destId="{C7CA4ABF-60F2-F04F-B5D4-62616DF022C3}" srcOrd="4" destOrd="0" presId="urn:microsoft.com/office/officeart/2005/8/layout/gear1"/>
    <dgm:cxn modelId="{7FC7104F-58A0-1F48-93B5-F051187AA637}" type="presParOf" srcId="{75C1F689-E2EB-6840-B62B-86D183038486}" destId="{583CF8AF-2C7F-9E47-BD2B-1C3612A19D37}" srcOrd="5" destOrd="0" presId="urn:microsoft.com/office/officeart/2005/8/layout/gear1"/>
    <dgm:cxn modelId="{533946D9-670E-6543-973F-B7189E33E210}" type="presParOf" srcId="{75C1F689-E2EB-6840-B62B-86D183038486}" destId="{18CD5A3C-FAFE-F541-8601-E22975AD9FD1}" srcOrd="6" destOrd="0" presId="urn:microsoft.com/office/officeart/2005/8/layout/gear1"/>
    <dgm:cxn modelId="{BDC49BFF-4951-4F44-BA26-ECE675F3A981}" type="presParOf" srcId="{75C1F689-E2EB-6840-B62B-86D183038486}" destId="{A20FCFBB-E0E3-E146-A424-75FA764FEB7D}" srcOrd="7" destOrd="0" presId="urn:microsoft.com/office/officeart/2005/8/layout/gear1"/>
    <dgm:cxn modelId="{19CBFA92-8363-8F44-8E0A-DF78EC0B5E89}" type="presParOf" srcId="{75C1F689-E2EB-6840-B62B-86D183038486}" destId="{B0ECBB5A-9BCE-304D-ACD6-E11AF2A14A44}" srcOrd="8" destOrd="0" presId="urn:microsoft.com/office/officeart/2005/8/layout/gear1"/>
    <dgm:cxn modelId="{5EF3D3DD-C7A2-7E43-AA6D-8C6D56DFA13A}" type="presParOf" srcId="{75C1F689-E2EB-6840-B62B-86D183038486}" destId="{7BC09B8C-D7F8-8543-BD0D-4E6A86F46B2A}" srcOrd="9" destOrd="0" presId="urn:microsoft.com/office/officeart/2005/8/layout/gear1"/>
    <dgm:cxn modelId="{04758B76-548C-4849-8F22-4855877B1074}" type="presParOf" srcId="{75C1F689-E2EB-6840-B62B-86D183038486}" destId="{06F0990E-901A-A54F-8F47-49FC5728DF45}" srcOrd="10" destOrd="0" presId="urn:microsoft.com/office/officeart/2005/8/layout/gear1"/>
    <dgm:cxn modelId="{E755B0C2-75F6-9547-9970-855EDC293550}" type="presParOf" srcId="{75C1F689-E2EB-6840-B62B-86D183038486}" destId="{317686E6-319A-1C48-BAD9-502B59230FD5}" srcOrd="11" destOrd="0" presId="urn:microsoft.com/office/officeart/2005/8/layout/gear1"/>
    <dgm:cxn modelId="{AE3D9755-E434-5F49-90C7-3212F4DAC484}" type="presParOf" srcId="{75C1F689-E2EB-6840-B62B-86D183038486}" destId="{05642716-9B78-1040-8C3E-9DF7AA39536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99FD8-63F2-EC42-9EF6-B8CF8F65E376}">
      <dsp:nvSpPr>
        <dsp:cNvPr id="0" name=""/>
        <dsp:cNvSpPr/>
      </dsp:nvSpPr>
      <dsp:spPr>
        <a:xfrm>
          <a:off x="1275573" y="1363780"/>
          <a:ext cx="2069906" cy="18238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kern="1200" dirty="0" smtClean="0"/>
            <a:t>Bene comune</a:t>
          </a:r>
          <a:endParaRPr lang="it-IT" sz="2600" kern="1200" dirty="0"/>
        </a:p>
      </dsp:txBody>
      <dsp:txXfrm>
        <a:off x="1578704" y="1630878"/>
        <a:ext cx="1463644" cy="1289661"/>
      </dsp:txXfrm>
    </dsp:sp>
    <dsp:sp modelId="{9CC889BA-8BB3-4B4F-BC81-9FEA66B7486F}">
      <dsp:nvSpPr>
        <dsp:cNvPr id="0" name=""/>
        <dsp:cNvSpPr/>
      </dsp:nvSpPr>
      <dsp:spPr>
        <a:xfrm>
          <a:off x="1438727" y="-240195"/>
          <a:ext cx="1743599" cy="17435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Partenariati pubblico-privati</a:t>
          </a:r>
          <a:endParaRPr lang="it-IT" sz="1300" kern="1200" dirty="0"/>
        </a:p>
      </dsp:txBody>
      <dsp:txXfrm>
        <a:off x="1694071" y="15149"/>
        <a:ext cx="1232911" cy="1232911"/>
      </dsp:txXfrm>
    </dsp:sp>
    <dsp:sp modelId="{69B65F09-2B1B-784C-871E-767F9B2D0E58}">
      <dsp:nvSpPr>
        <dsp:cNvPr id="0" name=""/>
        <dsp:cNvSpPr/>
      </dsp:nvSpPr>
      <dsp:spPr>
        <a:xfrm>
          <a:off x="3082831" y="1403909"/>
          <a:ext cx="1743599" cy="17435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Condivisione delle risorse</a:t>
          </a:r>
          <a:endParaRPr lang="it-IT" sz="1300" kern="1200" dirty="0"/>
        </a:p>
      </dsp:txBody>
      <dsp:txXfrm>
        <a:off x="3338175" y="1659253"/>
        <a:ext cx="1232911" cy="1232911"/>
      </dsp:txXfrm>
    </dsp:sp>
    <dsp:sp modelId="{EFEB617F-EBC4-4543-BBE3-6F102322DB37}">
      <dsp:nvSpPr>
        <dsp:cNvPr id="0" name=""/>
        <dsp:cNvSpPr/>
      </dsp:nvSpPr>
      <dsp:spPr>
        <a:xfrm>
          <a:off x="1438727" y="3048013"/>
          <a:ext cx="1743599" cy="17435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Associazionismo</a:t>
          </a:r>
          <a:endParaRPr lang="it-IT" sz="1200" kern="1200" dirty="0"/>
        </a:p>
      </dsp:txBody>
      <dsp:txXfrm>
        <a:off x="1694071" y="3303357"/>
        <a:ext cx="1232911" cy="1232911"/>
      </dsp:txXfrm>
    </dsp:sp>
    <dsp:sp modelId="{A7948D5F-1D32-114E-92A0-1747A2FE2088}">
      <dsp:nvSpPr>
        <dsp:cNvPr id="0" name=""/>
        <dsp:cNvSpPr/>
      </dsp:nvSpPr>
      <dsp:spPr>
        <a:xfrm>
          <a:off x="-205377" y="1403909"/>
          <a:ext cx="1743599" cy="17435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Reti coordinate</a:t>
          </a:r>
          <a:endParaRPr lang="it-IT" sz="1300" kern="1200" dirty="0"/>
        </a:p>
      </dsp:txBody>
      <dsp:txXfrm>
        <a:off x="49967" y="1659253"/>
        <a:ext cx="1232911" cy="1232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B4492-5634-9849-A60C-BC16B1B120AB}">
      <dsp:nvSpPr>
        <dsp:cNvPr id="0" name=""/>
        <dsp:cNvSpPr/>
      </dsp:nvSpPr>
      <dsp:spPr>
        <a:xfrm>
          <a:off x="154698" y="1347902"/>
          <a:ext cx="2300224" cy="75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Crisi del Welfare State</a:t>
          </a:r>
          <a:endParaRPr lang="it-IT" sz="2200" kern="1200" dirty="0"/>
        </a:p>
      </dsp:txBody>
      <dsp:txXfrm>
        <a:off x="154698" y="1347902"/>
        <a:ext cx="2300224" cy="758028"/>
      </dsp:txXfrm>
    </dsp:sp>
    <dsp:sp modelId="{9804DE8C-8BBE-B840-B259-1F220F95B435}">
      <dsp:nvSpPr>
        <dsp:cNvPr id="0" name=""/>
        <dsp:cNvSpPr/>
      </dsp:nvSpPr>
      <dsp:spPr>
        <a:xfrm>
          <a:off x="154698" y="2946323"/>
          <a:ext cx="2300224" cy="142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Scarsità di risorse</a:t>
          </a:r>
          <a:endParaRPr lang="it-IT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Nuovi bisogni dei cittadini che non trovano una risposta adeguata nelle politiche tradizionali “calate dall’alto”</a:t>
          </a:r>
          <a:endParaRPr lang="it-IT" sz="1200" kern="1200" dirty="0"/>
        </a:p>
      </dsp:txBody>
      <dsp:txXfrm>
        <a:off x="154698" y="2946323"/>
        <a:ext cx="2300224" cy="1420175"/>
      </dsp:txXfrm>
    </dsp:sp>
    <dsp:sp modelId="{3E4CD5E3-2124-AF41-AB96-DA1DE509C595}">
      <dsp:nvSpPr>
        <dsp:cNvPr id="0" name=""/>
        <dsp:cNvSpPr/>
      </dsp:nvSpPr>
      <dsp:spPr>
        <a:xfrm>
          <a:off x="152085" y="1117357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4F5575-2187-1644-8B7E-768120D6D329}">
      <dsp:nvSpPr>
        <dsp:cNvPr id="0" name=""/>
        <dsp:cNvSpPr/>
      </dsp:nvSpPr>
      <dsp:spPr>
        <a:xfrm>
          <a:off x="280165" y="861196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941C4-8425-D145-A5AC-249C539ED5A2}">
      <dsp:nvSpPr>
        <dsp:cNvPr id="0" name=""/>
        <dsp:cNvSpPr/>
      </dsp:nvSpPr>
      <dsp:spPr>
        <a:xfrm>
          <a:off x="587559" y="912428"/>
          <a:ext cx="287528" cy="2875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3AB64A-D106-BE41-AC70-0F53DE23FD0E}">
      <dsp:nvSpPr>
        <dsp:cNvPr id="0" name=""/>
        <dsp:cNvSpPr/>
      </dsp:nvSpPr>
      <dsp:spPr>
        <a:xfrm>
          <a:off x="843720" y="630650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56C349-FD76-1A41-83D4-E776AC97AC9D}">
      <dsp:nvSpPr>
        <dsp:cNvPr id="0" name=""/>
        <dsp:cNvSpPr/>
      </dsp:nvSpPr>
      <dsp:spPr>
        <a:xfrm>
          <a:off x="1176730" y="528186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37F0D-9CDD-E348-AC0A-C7DFECF81C0D}">
      <dsp:nvSpPr>
        <dsp:cNvPr id="0" name=""/>
        <dsp:cNvSpPr/>
      </dsp:nvSpPr>
      <dsp:spPr>
        <a:xfrm>
          <a:off x="1586588" y="707499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2C2542-EC77-0340-990E-A0D735A0A9BB}">
      <dsp:nvSpPr>
        <dsp:cNvPr id="0" name=""/>
        <dsp:cNvSpPr/>
      </dsp:nvSpPr>
      <dsp:spPr>
        <a:xfrm>
          <a:off x="1842750" y="835579"/>
          <a:ext cx="287528" cy="2875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F264C5-5ED0-3249-A80C-86D55956CFCB}">
      <dsp:nvSpPr>
        <dsp:cNvPr id="0" name=""/>
        <dsp:cNvSpPr/>
      </dsp:nvSpPr>
      <dsp:spPr>
        <a:xfrm>
          <a:off x="2201375" y="1117357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30923-DF91-9840-8F54-7BF72A5A0A6E}">
      <dsp:nvSpPr>
        <dsp:cNvPr id="0" name=""/>
        <dsp:cNvSpPr/>
      </dsp:nvSpPr>
      <dsp:spPr>
        <a:xfrm>
          <a:off x="2355072" y="1399134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BA0E1-BE3D-C247-A24D-0EBA41913012}">
      <dsp:nvSpPr>
        <dsp:cNvPr id="0" name=""/>
        <dsp:cNvSpPr/>
      </dsp:nvSpPr>
      <dsp:spPr>
        <a:xfrm>
          <a:off x="1023033" y="861196"/>
          <a:ext cx="470500" cy="4705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EDBB4-201A-4E46-BFF9-1C007923152B}">
      <dsp:nvSpPr>
        <dsp:cNvPr id="0" name=""/>
        <dsp:cNvSpPr/>
      </dsp:nvSpPr>
      <dsp:spPr>
        <a:xfrm>
          <a:off x="24004" y="1834609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82A0AD-059E-704F-BF74-16346DA9725C}">
      <dsp:nvSpPr>
        <dsp:cNvPr id="0" name=""/>
        <dsp:cNvSpPr/>
      </dsp:nvSpPr>
      <dsp:spPr>
        <a:xfrm>
          <a:off x="177701" y="2065154"/>
          <a:ext cx="287528" cy="2875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396CE2-82EB-2A48-919E-2899BB2C4822}">
      <dsp:nvSpPr>
        <dsp:cNvPr id="0" name=""/>
        <dsp:cNvSpPr/>
      </dsp:nvSpPr>
      <dsp:spPr>
        <a:xfrm>
          <a:off x="561943" y="2270083"/>
          <a:ext cx="418222" cy="4182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06A438-3112-A449-AFFF-541E913DF974}">
      <dsp:nvSpPr>
        <dsp:cNvPr id="0" name=""/>
        <dsp:cNvSpPr/>
      </dsp:nvSpPr>
      <dsp:spPr>
        <a:xfrm>
          <a:off x="1099882" y="2603093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D53701-8822-7641-8587-3CCF5A96CE45}">
      <dsp:nvSpPr>
        <dsp:cNvPr id="0" name=""/>
        <dsp:cNvSpPr/>
      </dsp:nvSpPr>
      <dsp:spPr>
        <a:xfrm>
          <a:off x="1202346" y="2270083"/>
          <a:ext cx="287528" cy="2875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218906-40CF-B041-9133-2017E92B688A}">
      <dsp:nvSpPr>
        <dsp:cNvPr id="0" name=""/>
        <dsp:cNvSpPr/>
      </dsp:nvSpPr>
      <dsp:spPr>
        <a:xfrm>
          <a:off x="1458507" y="2628709"/>
          <a:ext cx="182972" cy="1829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2929F6-61AC-EB4C-BE24-D0C52D8DB573}">
      <dsp:nvSpPr>
        <dsp:cNvPr id="0" name=""/>
        <dsp:cNvSpPr/>
      </dsp:nvSpPr>
      <dsp:spPr>
        <a:xfrm>
          <a:off x="1689053" y="2218851"/>
          <a:ext cx="418222" cy="4182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37C2B5-2BFA-CF40-A578-7B3699AFCDD2}">
      <dsp:nvSpPr>
        <dsp:cNvPr id="0" name=""/>
        <dsp:cNvSpPr/>
      </dsp:nvSpPr>
      <dsp:spPr>
        <a:xfrm>
          <a:off x="2252608" y="2116386"/>
          <a:ext cx="287528" cy="2875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20498C-ADE4-FD48-B886-FA55B84702DF}">
      <dsp:nvSpPr>
        <dsp:cNvPr id="0" name=""/>
        <dsp:cNvSpPr/>
      </dsp:nvSpPr>
      <dsp:spPr>
        <a:xfrm>
          <a:off x="2540136" y="912002"/>
          <a:ext cx="844428" cy="1612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C1FD0-AB8E-8A4E-BC59-3BA8A6F07D8E}">
      <dsp:nvSpPr>
        <dsp:cNvPr id="0" name=""/>
        <dsp:cNvSpPr/>
      </dsp:nvSpPr>
      <dsp:spPr>
        <a:xfrm>
          <a:off x="3231032" y="912002"/>
          <a:ext cx="844428" cy="1612106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18AD8-80AF-BC4C-8CA2-0A6C9EF3E014}">
      <dsp:nvSpPr>
        <dsp:cNvPr id="0" name=""/>
        <dsp:cNvSpPr/>
      </dsp:nvSpPr>
      <dsp:spPr>
        <a:xfrm>
          <a:off x="4248185" y="797635"/>
          <a:ext cx="1957539" cy="1957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Welfare di Comunità</a:t>
          </a:r>
          <a:endParaRPr lang="it-IT" sz="2200" kern="1200" dirty="0"/>
        </a:p>
      </dsp:txBody>
      <dsp:txXfrm>
        <a:off x="4534860" y="1084310"/>
        <a:ext cx="1384189" cy="1384189"/>
      </dsp:txXfrm>
    </dsp:sp>
    <dsp:sp modelId="{F33CBA87-30ED-B541-BD82-511012B54AEC}">
      <dsp:nvSpPr>
        <dsp:cNvPr id="0" name=""/>
        <dsp:cNvSpPr/>
      </dsp:nvSpPr>
      <dsp:spPr>
        <a:xfrm>
          <a:off x="4075461" y="2946323"/>
          <a:ext cx="2302988" cy="1420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Risposta “dal basso” ai nuovi bisogni dei cittadini (anziani, giovani disoccupati e inoccupati, ecc.)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kern="1200" dirty="0" smtClean="0"/>
            <a:t>Ruolo centrale del “terzo settore” (associazioni, mondo del volontariato e della cooperazione sociale), in collaborazione con istituzioni pubbliche e private.</a:t>
          </a:r>
          <a:endParaRPr lang="it-IT" sz="12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900" kern="1200" dirty="0"/>
        </a:p>
      </dsp:txBody>
      <dsp:txXfrm>
        <a:off x="4075461" y="2946323"/>
        <a:ext cx="2302988" cy="1420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060F9-EB59-9B46-8048-5A3664764843}">
      <dsp:nvSpPr>
        <dsp:cNvPr id="0" name=""/>
        <dsp:cNvSpPr/>
      </dsp:nvSpPr>
      <dsp:spPr>
        <a:xfrm>
          <a:off x="1662107" y="65415"/>
          <a:ext cx="8758035" cy="127366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02194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[1.10.2014] Seminario Partecipato “Obiettivo Welfare”  </a:t>
          </a:r>
          <a:endParaRPr lang="it-IT" sz="1100" kern="1200" dirty="0"/>
        </a:p>
      </dsp:txBody>
      <dsp:txXfrm>
        <a:off x="1662107" y="383831"/>
        <a:ext cx="8439619" cy="636832"/>
      </dsp:txXfrm>
    </dsp:sp>
    <dsp:sp modelId="{2153EC4D-37A9-D246-8E25-0815661CB306}">
      <dsp:nvSpPr>
        <dsp:cNvPr id="0" name=""/>
        <dsp:cNvSpPr/>
      </dsp:nvSpPr>
      <dsp:spPr>
        <a:xfrm>
          <a:off x="1662107" y="1045949"/>
          <a:ext cx="1618660" cy="2338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1) Presentazione dei partecipanti </a:t>
          </a:r>
          <a:endParaRPr lang="it-IT" sz="1200" kern="1200" dirty="0"/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2) Brainstorming tematico</a:t>
          </a:r>
        </a:p>
      </dsp:txBody>
      <dsp:txXfrm>
        <a:off x="1662107" y="1045949"/>
        <a:ext cx="1618660" cy="2338651"/>
      </dsp:txXfrm>
    </dsp:sp>
    <dsp:sp modelId="{5D96FD75-80D5-F942-9E58-D63B8F24619A}">
      <dsp:nvSpPr>
        <dsp:cNvPr id="0" name=""/>
        <dsp:cNvSpPr/>
      </dsp:nvSpPr>
      <dsp:spPr>
        <a:xfrm>
          <a:off x="3280592" y="490133"/>
          <a:ext cx="7139550" cy="127366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2812261"/>
                <a:satOff val="547"/>
                <a:lumOff val="2941"/>
                <a:alphaOff val="0"/>
                <a:tint val="98000"/>
                <a:lumMod val="114000"/>
              </a:schemeClr>
            </a:gs>
            <a:gs pos="100000">
              <a:schemeClr val="accent3">
                <a:hueOff val="2812261"/>
                <a:satOff val="547"/>
                <a:lumOff val="2941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02194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[25.11.2014] I Incontro Processi Partecipati </a:t>
          </a:r>
          <a:endParaRPr lang="it-IT" sz="1100" kern="1200" dirty="0"/>
        </a:p>
      </dsp:txBody>
      <dsp:txXfrm>
        <a:off x="3280592" y="808549"/>
        <a:ext cx="6821134" cy="636832"/>
      </dsp:txXfrm>
    </dsp:sp>
    <dsp:sp modelId="{EA432D94-B1E8-C340-AFF9-370CC19DF630}">
      <dsp:nvSpPr>
        <dsp:cNvPr id="0" name=""/>
        <dsp:cNvSpPr/>
      </dsp:nvSpPr>
      <dsp:spPr>
        <a:xfrm>
          <a:off x="3280592" y="1470668"/>
          <a:ext cx="1618660" cy="2338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2812261"/>
              <a:satOff val="547"/>
              <a:lumOff val="29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Focus Group tematici (Volontariato, Salute, Lavoro) per l’identificazione di idee progettuali condivise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u="none" kern="1200" dirty="0" smtClean="0">
              <a:solidFill>
                <a:schemeClr val="bg1"/>
              </a:solidFill>
            </a:rPr>
            <a:t>- 39 associazioni/enti coinvolti</a:t>
          </a:r>
          <a:endParaRPr lang="it-IT" sz="1200" b="1" u="none" kern="1200" dirty="0">
            <a:solidFill>
              <a:schemeClr val="bg1"/>
            </a:solidFill>
          </a:endParaRPr>
        </a:p>
      </dsp:txBody>
      <dsp:txXfrm>
        <a:off x="3280592" y="1470668"/>
        <a:ext cx="1618660" cy="2338651"/>
      </dsp:txXfrm>
    </dsp:sp>
    <dsp:sp modelId="{0FD601CC-755B-FC45-A9E8-491C18B7180E}">
      <dsp:nvSpPr>
        <dsp:cNvPr id="0" name=""/>
        <dsp:cNvSpPr/>
      </dsp:nvSpPr>
      <dsp:spPr>
        <a:xfrm>
          <a:off x="4899077" y="914851"/>
          <a:ext cx="5521065" cy="127366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5624522"/>
                <a:satOff val="1095"/>
                <a:lumOff val="5882"/>
                <a:alphaOff val="0"/>
                <a:tint val="98000"/>
                <a:lumMod val="114000"/>
              </a:schemeClr>
            </a:gs>
            <a:gs pos="100000">
              <a:schemeClr val="accent3">
                <a:hueOff val="5624522"/>
                <a:satOff val="1095"/>
                <a:lumOff val="588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02194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prstClr val="white"/>
              </a:solidFill>
            </a:rPr>
            <a:t>[15.12.2012] Rapporto </a:t>
          </a:r>
          <a:r>
            <a:rPr lang="it-IT" sz="1100" b="1" kern="1200" dirty="0" smtClean="0"/>
            <a:t>Processi Partecipati </a:t>
          </a:r>
          <a:endParaRPr lang="it-IT" sz="1100" kern="1200" dirty="0"/>
        </a:p>
      </dsp:txBody>
      <dsp:txXfrm>
        <a:off x="4899077" y="1233267"/>
        <a:ext cx="5202649" cy="636832"/>
      </dsp:txXfrm>
    </dsp:sp>
    <dsp:sp modelId="{73C272CE-942F-964F-835E-F7BBAA85E774}">
      <dsp:nvSpPr>
        <dsp:cNvPr id="0" name=""/>
        <dsp:cNvSpPr/>
      </dsp:nvSpPr>
      <dsp:spPr>
        <a:xfrm>
          <a:off x="4899077" y="1895386"/>
          <a:ext cx="1618660" cy="2338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5624522"/>
              <a:satOff val="1095"/>
              <a:lumOff val="5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bg1"/>
              </a:solidFill>
            </a:rPr>
            <a:t>Identificazione dei partenariati e delle Idee Progettuali Condivise attuabili nel 2015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u="none" kern="1200" dirty="0" smtClean="0">
              <a:solidFill>
                <a:schemeClr val="bg1"/>
              </a:solidFill>
            </a:rPr>
            <a:t>- 9 progetti identificati</a:t>
          </a:r>
          <a:endParaRPr lang="it-IT" sz="1200" b="1" u="none" kern="1200" dirty="0">
            <a:solidFill>
              <a:schemeClr val="bg1"/>
            </a:solidFill>
          </a:endParaRPr>
        </a:p>
      </dsp:txBody>
      <dsp:txXfrm>
        <a:off x="4899077" y="1895386"/>
        <a:ext cx="1618660" cy="2338651"/>
      </dsp:txXfrm>
    </dsp:sp>
    <dsp:sp modelId="{761271C4-8A23-8D45-9CC1-08137AD50021}">
      <dsp:nvSpPr>
        <dsp:cNvPr id="0" name=""/>
        <dsp:cNvSpPr/>
      </dsp:nvSpPr>
      <dsp:spPr>
        <a:xfrm>
          <a:off x="6518437" y="1339570"/>
          <a:ext cx="3901705" cy="127366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8436782"/>
                <a:satOff val="1642"/>
                <a:lumOff val="8824"/>
                <a:alphaOff val="0"/>
                <a:tint val="98000"/>
                <a:lumMod val="114000"/>
              </a:schemeClr>
            </a:gs>
            <a:gs pos="100000">
              <a:schemeClr val="accent3">
                <a:hueOff val="8436782"/>
                <a:satOff val="1642"/>
                <a:lumOff val="882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02194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prstClr val="white"/>
              </a:solidFill>
            </a:rPr>
            <a:t>[26.05.2014] </a:t>
          </a:r>
          <a:r>
            <a:rPr lang="it-IT" sz="1100" b="1" kern="1200" dirty="0" smtClean="0"/>
            <a:t>II Incontro Processi Partecipati </a:t>
          </a:r>
          <a:endParaRPr lang="it-IT" sz="1100" kern="1200" dirty="0"/>
        </a:p>
      </dsp:txBody>
      <dsp:txXfrm>
        <a:off x="6518437" y="1657986"/>
        <a:ext cx="3583289" cy="636832"/>
      </dsp:txXfrm>
    </dsp:sp>
    <dsp:sp modelId="{2D051A49-38E6-E84B-A393-9EF16CAA0016}">
      <dsp:nvSpPr>
        <dsp:cNvPr id="0" name=""/>
        <dsp:cNvSpPr/>
      </dsp:nvSpPr>
      <dsp:spPr>
        <a:xfrm>
          <a:off x="6518437" y="2320104"/>
          <a:ext cx="1618660" cy="2338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8436782"/>
              <a:satOff val="1642"/>
              <a:lumOff val="882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/>
            <a:t>Focus Group tematici di presentazione delle proposte progettuali elaborate sulla base degli input raccolti e sistematizzati durante gli incontri precedenti </a:t>
          </a:r>
          <a:endParaRPr lang="it-IT" sz="1100" kern="1200" dirty="0"/>
        </a:p>
      </dsp:txBody>
      <dsp:txXfrm>
        <a:off x="6518437" y="2320104"/>
        <a:ext cx="1618660" cy="2338651"/>
      </dsp:txXfrm>
    </dsp:sp>
    <dsp:sp modelId="{BC5EDAE1-8C79-764A-9E67-05A0C8C75F10}">
      <dsp:nvSpPr>
        <dsp:cNvPr id="0" name=""/>
        <dsp:cNvSpPr/>
      </dsp:nvSpPr>
      <dsp:spPr>
        <a:xfrm>
          <a:off x="8136923" y="1764288"/>
          <a:ext cx="2283219" cy="1273664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11249043"/>
                <a:satOff val="2189"/>
                <a:lumOff val="11765"/>
                <a:alphaOff val="0"/>
                <a:tint val="98000"/>
                <a:lumMod val="114000"/>
              </a:schemeClr>
            </a:gs>
            <a:gs pos="100000">
              <a:schemeClr val="accent3">
                <a:hueOff val="11249043"/>
                <a:satOff val="2189"/>
                <a:lumOff val="1176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202194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/>
            <a:t>[27.07.2015] III Incontro Processi partecipati </a:t>
          </a:r>
          <a:endParaRPr lang="it-IT" sz="1100" kern="1200" dirty="0"/>
        </a:p>
      </dsp:txBody>
      <dsp:txXfrm>
        <a:off x="8136923" y="2082704"/>
        <a:ext cx="1964803" cy="636832"/>
      </dsp:txXfrm>
    </dsp:sp>
    <dsp:sp modelId="{BC8A027F-EE9B-D54C-A602-05567A85CC67}">
      <dsp:nvSpPr>
        <dsp:cNvPr id="0" name=""/>
        <dsp:cNvSpPr/>
      </dsp:nvSpPr>
      <dsp:spPr>
        <a:xfrm>
          <a:off x="8136923" y="2744823"/>
          <a:ext cx="1618660" cy="2338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11249043"/>
              <a:satOff val="2189"/>
              <a:lumOff val="1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0" kern="1200" dirty="0" smtClean="0"/>
            <a:t>Presentazione delle istanze raccolte dalle associazioni aderenti sui contributi concreti  ai progetti selezionati </a:t>
          </a:r>
          <a:endParaRPr lang="it-IT" sz="1100" b="0" kern="1200" dirty="0"/>
        </a:p>
      </dsp:txBody>
      <dsp:txXfrm>
        <a:off x="8136923" y="2744823"/>
        <a:ext cx="1618660" cy="23386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302D2-5C04-494F-8160-5A2D159EDD82}">
      <dsp:nvSpPr>
        <dsp:cNvPr id="0" name=""/>
        <dsp:cNvSpPr/>
      </dsp:nvSpPr>
      <dsp:spPr>
        <a:xfrm>
          <a:off x="3264835" y="1887966"/>
          <a:ext cx="2307514" cy="2307514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45 partner</a:t>
          </a:r>
          <a:endParaRPr lang="it-IT" sz="1600" b="1" kern="1200" dirty="0"/>
        </a:p>
      </dsp:txBody>
      <dsp:txXfrm>
        <a:off x="3728748" y="2428490"/>
        <a:ext cx="1379688" cy="1186110"/>
      </dsp:txXfrm>
    </dsp:sp>
    <dsp:sp modelId="{26A290E0-CABA-D146-B9E5-28960A8914D9}">
      <dsp:nvSpPr>
        <dsp:cNvPr id="0" name=""/>
        <dsp:cNvSpPr/>
      </dsp:nvSpPr>
      <dsp:spPr>
        <a:xfrm>
          <a:off x="1922282" y="1342553"/>
          <a:ext cx="1678192" cy="1678192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4 progetti</a:t>
          </a:r>
          <a:endParaRPr lang="it-IT" sz="1600" b="1" kern="1200" dirty="0"/>
        </a:p>
      </dsp:txBody>
      <dsp:txXfrm>
        <a:off x="2344772" y="1767596"/>
        <a:ext cx="833212" cy="828106"/>
      </dsp:txXfrm>
    </dsp:sp>
    <dsp:sp modelId="{18CD5A3C-FAFE-F541-8601-E22975AD9FD1}">
      <dsp:nvSpPr>
        <dsp:cNvPr id="0" name=""/>
        <dsp:cNvSpPr/>
      </dsp:nvSpPr>
      <dsp:spPr>
        <a:xfrm rot="20700000">
          <a:off x="2862241" y="184772"/>
          <a:ext cx="1644286" cy="1644286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kern="1200" dirty="0" smtClean="0"/>
            <a:t>3 tavoli di lavoro</a:t>
          </a:r>
          <a:endParaRPr lang="it-IT" sz="1600" b="1" kern="1200" dirty="0"/>
        </a:p>
      </dsp:txBody>
      <dsp:txXfrm rot="-20700000">
        <a:off x="3222881" y="545412"/>
        <a:ext cx="923005" cy="923005"/>
      </dsp:txXfrm>
    </dsp:sp>
    <dsp:sp modelId="{06F0990E-901A-A54F-8F47-49FC5728DF45}">
      <dsp:nvSpPr>
        <dsp:cNvPr id="0" name=""/>
        <dsp:cNvSpPr/>
      </dsp:nvSpPr>
      <dsp:spPr>
        <a:xfrm>
          <a:off x="3087416" y="1539759"/>
          <a:ext cx="2953618" cy="2953618"/>
        </a:xfrm>
        <a:prstGeom prst="circularArrow">
          <a:avLst>
            <a:gd name="adj1" fmla="val 4687"/>
            <a:gd name="adj2" fmla="val 299029"/>
            <a:gd name="adj3" fmla="val 2516273"/>
            <a:gd name="adj4" fmla="val 15861045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7686E6-319A-1C48-BAD9-502B59230FD5}">
      <dsp:nvSpPr>
        <dsp:cNvPr id="0" name=""/>
        <dsp:cNvSpPr/>
      </dsp:nvSpPr>
      <dsp:spPr>
        <a:xfrm>
          <a:off x="1625077" y="971228"/>
          <a:ext cx="2145988" cy="214598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642716-9B78-1040-8C3E-9DF7AA395362}">
      <dsp:nvSpPr>
        <dsp:cNvPr id="0" name=""/>
        <dsp:cNvSpPr/>
      </dsp:nvSpPr>
      <dsp:spPr>
        <a:xfrm>
          <a:off x="2481900" y="-175393"/>
          <a:ext cx="2313807" cy="231380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pPr/>
              <a:t>01/10/15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‹n.›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OBIETTIVO WELFARE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Processi partecipati per la definizione della strategia di intervento della Fondazione CARIGO</a:t>
            </a:r>
          </a:p>
        </p:txBody>
      </p:sp>
      <p:pic>
        <p:nvPicPr>
          <p:cNvPr id="1026" name="Picture 2" descr="CARIGO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59" y="5638800"/>
            <a:ext cx="5120813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72" y="5638800"/>
            <a:ext cx="2905229" cy="1116000"/>
          </a:xfrm>
          <a:prstGeom prst="rect">
            <a:avLst/>
          </a:prstGeom>
        </p:spPr>
      </p:pic>
      <p:pic>
        <p:nvPicPr>
          <p:cNvPr id="1030" name="Picture 6" descr="http://www.classeturistica.it/wp-content/uploads/2013/11/Logo_Fondazione_Cari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42" y="5638800"/>
            <a:ext cx="1966317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56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OBIETTIVO WELFARE – </a:t>
            </a:r>
            <a:r>
              <a:rPr lang="it-IT" b="1" dirty="0" smtClean="0">
                <a:solidFill>
                  <a:srgbClr val="ACD433"/>
                </a:solidFill>
              </a:rPr>
              <a:t>PROGETTO “LOTTA ALLA POVERTÀ” E “RETI SOLIDALI” </a:t>
            </a:r>
            <a:r>
              <a:rPr lang="it-IT" dirty="0" smtClean="0">
                <a:solidFill>
                  <a:srgbClr val="ACD433"/>
                </a:solidFill>
              </a:rPr>
              <a:t>1/3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2052918"/>
            <a:ext cx="9972683" cy="419548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2500" b="1" u="sng" dirty="0">
                <a:latin typeface="Century Gothic" charset="0"/>
              </a:rPr>
              <a:t>Sintesi</a:t>
            </a:r>
            <a:r>
              <a:rPr lang="it-IT" sz="2500" b="1" dirty="0" smtClean="0">
                <a:latin typeface="Century Gothic" charset="0"/>
              </a:rPr>
              <a:t>: </a:t>
            </a:r>
            <a:r>
              <a:rPr lang="it-IT" sz="2500" dirty="0" smtClean="0">
                <a:latin typeface="Century Gothic" charset="0"/>
              </a:rPr>
              <a:t>l’ottimizzazione </a:t>
            </a:r>
            <a:r>
              <a:rPr lang="it-IT" sz="2500" dirty="0">
                <a:latin typeface="Century Gothic" charset="0"/>
              </a:rPr>
              <a:t>dell’offerta isontina di servizi per le fasce deboli della popolazione e l’istituzione di un centro </a:t>
            </a:r>
            <a:r>
              <a:rPr lang="it-IT" sz="2500" dirty="0" smtClean="0">
                <a:latin typeface="Century Gothic" charset="0"/>
              </a:rPr>
              <a:t>diurno diffuso </a:t>
            </a:r>
            <a:r>
              <a:rPr lang="it-IT" sz="2500" dirty="0">
                <a:latin typeface="Century Gothic" charset="0"/>
              </a:rPr>
              <a:t>per persone in difficoltà con il fine ultimo di creare un network di solidarietà. </a:t>
            </a:r>
            <a:endParaRPr lang="it-IT" sz="2500" b="1" dirty="0">
              <a:latin typeface="Century Gothic" charset="0"/>
            </a:endParaRPr>
          </a:p>
          <a:p>
            <a:pPr algn="just"/>
            <a:r>
              <a:rPr lang="it-IT" sz="2500" b="1" u="sng" dirty="0">
                <a:latin typeface="Century Gothic" charset="0"/>
              </a:rPr>
              <a:t>Partenariato</a:t>
            </a:r>
            <a:r>
              <a:rPr lang="it-IT" sz="2500" b="1" dirty="0">
                <a:latin typeface="Century Gothic" charset="0"/>
              </a:rPr>
              <a:t>: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Ambito  Basso Isontino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Associazione Assostegno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Betlem </a:t>
            </a:r>
            <a:r>
              <a:rPr lang="it-IT" sz="2300" b="1" dirty="0" smtClean="0">
                <a:latin typeface="Century Gothic" charset="0"/>
              </a:rPr>
              <a:t>onlus</a:t>
            </a:r>
            <a:endParaRPr lang="it-IT" sz="2300" b="1" dirty="0">
              <a:latin typeface="Century Gothic" charset="0"/>
            </a:endParaRP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Caritas Diocesana di Gorizia onlus – Caritas GO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Consorzio Isontino Servizi Integrati – CISI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Comitato </a:t>
            </a:r>
            <a:r>
              <a:rPr lang="it-IT" sz="2300" b="1" dirty="0" smtClean="0">
                <a:latin typeface="Century Gothic" charset="0"/>
              </a:rPr>
              <a:t>di </a:t>
            </a:r>
            <a:r>
              <a:rPr lang="it-IT" sz="2300" b="1" dirty="0">
                <a:latin typeface="Century Gothic" charset="0"/>
              </a:rPr>
              <a:t>Gestione Fondo Speciale Di Volontariato Per Il FVG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Comune di Gorizia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Croce Rossa Italiana, Comitato Locale Gorizia - </a:t>
            </a:r>
            <a:r>
              <a:rPr lang="it-IT" sz="2300" b="1" dirty="0" smtClean="0">
                <a:latin typeface="Century Gothic" charset="0"/>
              </a:rPr>
              <a:t>CRI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 smtClean="0">
                <a:latin typeface="Century Gothic" charset="0"/>
              </a:rPr>
              <a:t>Centro Servizi Volontariato, Friuli Venezia Giulia – CSV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Provincia di </a:t>
            </a:r>
            <a:r>
              <a:rPr lang="it-IT" sz="2300" b="1" dirty="0" smtClean="0">
                <a:latin typeface="Century Gothic" charset="0"/>
              </a:rPr>
              <a:t>Gorizia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 smtClean="0">
                <a:latin typeface="Century Gothic" charset="0"/>
              </a:rPr>
              <a:t>San Vincenzo – Conferenza Dei Ss. Ilario E Taziano Onlus</a:t>
            </a:r>
          </a:p>
          <a:p>
            <a:pPr lvl="1" algn="just">
              <a:buFont typeface="Wingdings" charset="2"/>
              <a:buChar char="ü"/>
            </a:pPr>
            <a:r>
              <a:rPr lang="it-IT" sz="2300" b="1" dirty="0">
                <a:latin typeface="Century Gothic" charset="0"/>
              </a:rPr>
              <a:t>Volontariato </a:t>
            </a:r>
            <a:r>
              <a:rPr lang="it-IT" sz="2300" b="1" dirty="0" smtClean="0">
                <a:latin typeface="Century Gothic" charset="0"/>
              </a:rPr>
              <a:t>Vincenziano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4158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it-IT" sz="3800">
                <a:latin typeface="Century Gothic" charset="0"/>
              </a:rPr>
              <a:t>OBIETTIVO WELFARE – </a:t>
            </a:r>
            <a:r>
              <a:rPr lang="it-IT" sz="3800" b="1">
                <a:solidFill>
                  <a:srgbClr val="ACD433"/>
                </a:solidFill>
                <a:latin typeface="Century Gothic" charset="0"/>
              </a:rPr>
              <a:t>PROGETTO “LOTTA ALLA POVERTÀ” E “RETI SOLIDALI” </a:t>
            </a:r>
            <a:r>
              <a:rPr lang="it-IT" sz="3800">
                <a:solidFill>
                  <a:srgbClr val="ACD433"/>
                </a:solidFill>
                <a:latin typeface="Century Gothic" charset="0"/>
              </a:rPr>
              <a:t>2/3</a:t>
            </a:r>
            <a:endParaRPr lang="it-IT" sz="3800">
              <a:latin typeface="Century Gothic" charset="0"/>
            </a:endParaRPr>
          </a:p>
        </p:txBody>
      </p:sp>
      <p:sp>
        <p:nvSpPr>
          <p:cNvPr id="47107" name="Segnaposto contenuto 2"/>
          <p:cNvSpPr>
            <a:spLocks noGrp="1"/>
          </p:cNvSpPr>
          <p:nvPr>
            <p:ph idx="4294967295"/>
          </p:nvPr>
        </p:nvSpPr>
        <p:spPr>
          <a:xfrm>
            <a:off x="752475" y="1724025"/>
            <a:ext cx="10510299" cy="5133975"/>
          </a:xfrm>
        </p:spPr>
        <p:txBody>
          <a:bodyPr/>
          <a:lstStyle/>
          <a:p>
            <a:r>
              <a:rPr lang="it-IT" b="1" u="sng" dirty="0">
                <a:latin typeface="Century Gothic" charset="0"/>
                <a:sym typeface="Wingdings" charset="0"/>
              </a:rPr>
              <a:t>Azioni previste</a:t>
            </a:r>
            <a:r>
              <a:rPr lang="it-IT" b="1" dirty="0">
                <a:latin typeface="Century Gothic" charset="0"/>
                <a:sym typeface="Wingdings" charset="0"/>
              </a:rPr>
              <a:t>:</a:t>
            </a:r>
          </a:p>
          <a:p>
            <a:pPr lvl="1">
              <a:buFont typeface="Courier New"/>
              <a:buChar char="o"/>
            </a:pPr>
            <a:r>
              <a:rPr lang="it-IT" dirty="0" smtClean="0">
                <a:latin typeface="Century Gothic" charset="0"/>
                <a:sym typeface="Wingdings" charset="0"/>
              </a:rPr>
              <a:t>Coordinamento </a:t>
            </a:r>
            <a:r>
              <a:rPr lang="it-IT" dirty="0">
                <a:latin typeface="Century Gothic" charset="0"/>
                <a:sym typeface="Wingdings" charset="0"/>
              </a:rPr>
              <a:t>e monitoraggio di progetto </a:t>
            </a:r>
          </a:p>
          <a:p>
            <a:pPr lvl="1">
              <a:buFont typeface="Courier New"/>
              <a:buChar char="o"/>
            </a:pPr>
            <a:r>
              <a:rPr lang="it-IT" dirty="0" smtClean="0">
                <a:latin typeface="Century Gothic" charset="0"/>
                <a:sym typeface="Wingdings" charset="0"/>
              </a:rPr>
              <a:t>Coordinamento </a:t>
            </a:r>
            <a:r>
              <a:rPr lang="it-IT" dirty="0">
                <a:latin typeface="Century Gothic" charset="0"/>
                <a:sym typeface="Wingdings" charset="0"/>
              </a:rPr>
              <a:t>per l’Istituzione e Attivazione del Centro </a:t>
            </a:r>
            <a:r>
              <a:rPr lang="it-IT" dirty="0" smtClean="0">
                <a:latin typeface="Century Gothic" charset="0"/>
                <a:sym typeface="Wingdings" charset="0"/>
              </a:rPr>
              <a:t>Diurno </a:t>
            </a:r>
            <a:r>
              <a:rPr lang="it-IT" dirty="0">
                <a:latin typeface="Century Gothic" charset="0"/>
                <a:sym typeface="Wingdings" charset="0"/>
              </a:rPr>
              <a:t>Diffuso di Gorizia - CDD GO </a:t>
            </a:r>
          </a:p>
          <a:p>
            <a:pPr lvl="1">
              <a:buFont typeface="Courier New"/>
              <a:buChar char="o"/>
            </a:pPr>
            <a:r>
              <a:rPr lang="it-IT" dirty="0" smtClean="0">
                <a:latin typeface="Century Gothic" charset="0"/>
                <a:sym typeface="Wingdings" charset="0"/>
              </a:rPr>
              <a:t>Comunicazione </a:t>
            </a:r>
            <a:endParaRPr lang="it-IT" dirty="0">
              <a:latin typeface="Century Gothic" charset="0"/>
              <a:sym typeface="Wingdings" charset="0"/>
            </a:endParaRPr>
          </a:p>
          <a:p>
            <a:pPr lvl="1">
              <a:buFont typeface="Courier New"/>
              <a:buChar char="o"/>
            </a:pPr>
            <a:r>
              <a:rPr lang="it-IT" dirty="0" smtClean="0">
                <a:latin typeface="Century Gothic" charset="0"/>
                <a:sym typeface="Wingdings" charset="0"/>
              </a:rPr>
              <a:t>Azione </a:t>
            </a:r>
            <a:r>
              <a:rPr lang="it-IT" dirty="0">
                <a:latin typeface="Century Gothic" charset="0"/>
                <a:sym typeface="Wingdings" charset="0"/>
              </a:rPr>
              <a:t>Pilota - Attivazione Centro Diurno Diffuso di Gorizia </a:t>
            </a:r>
            <a:r>
              <a:rPr lang="it-IT" dirty="0" smtClean="0">
                <a:latin typeface="Century Gothic" charset="0"/>
                <a:sym typeface="Wingdings" charset="0"/>
              </a:rPr>
              <a:t>– CDD GO</a:t>
            </a:r>
            <a:endParaRPr lang="it-IT" dirty="0">
              <a:latin typeface="Century Gothic" charset="0"/>
              <a:sym typeface="Wingdings" charset="0"/>
            </a:endParaRPr>
          </a:p>
          <a:p>
            <a:r>
              <a:rPr lang="it-IT" b="1" u="sng" dirty="0">
                <a:latin typeface="Century Gothic" charset="0"/>
                <a:sym typeface="Wingdings" charset="0"/>
              </a:rPr>
              <a:t>Ricadute sul territorio</a:t>
            </a:r>
            <a:r>
              <a:rPr lang="it-IT" b="1" dirty="0">
                <a:latin typeface="Century Gothic" charset="0"/>
                <a:sym typeface="Wingdings" charset="0"/>
              </a:rPr>
              <a:t>: </a:t>
            </a:r>
            <a:r>
              <a:rPr lang="it-IT" sz="1700" dirty="0">
                <a:latin typeface="Century Gothic" charset="0"/>
              </a:rPr>
              <a:t>risposta a istanze reali delle persone sole ed in difficoltà attraverso il coordinamento di attività già esistenti sul territorio</a:t>
            </a:r>
            <a:endParaRPr lang="it-IT" b="1" dirty="0">
              <a:latin typeface="Century Gothic" charset="0"/>
              <a:sym typeface="Wingdings" charset="0"/>
            </a:endParaRPr>
          </a:p>
          <a:p>
            <a:r>
              <a:rPr lang="it-IT" b="1" u="sng" dirty="0">
                <a:latin typeface="Century Gothic" charset="0"/>
                <a:sym typeface="Wingdings" charset="0"/>
              </a:rPr>
              <a:t>Budget indicativo</a:t>
            </a:r>
            <a:r>
              <a:rPr lang="it-IT" b="1" dirty="0">
                <a:latin typeface="Century Gothic" charset="0"/>
                <a:sym typeface="Wingdings" charset="0"/>
              </a:rPr>
              <a:t>:</a:t>
            </a:r>
          </a:p>
          <a:p>
            <a:pPr marL="0" indent="0">
              <a:buNone/>
            </a:pPr>
            <a:endParaRPr lang="it-IT" dirty="0">
              <a:latin typeface="Century Gothic" charset="0"/>
            </a:endParaRPr>
          </a:p>
        </p:txBody>
      </p:sp>
      <p:graphicFrame>
        <p:nvGraphicFramePr>
          <p:cNvPr id="4713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763063"/>
              </p:ext>
            </p:extLst>
          </p:nvPr>
        </p:nvGraphicFramePr>
        <p:xfrm>
          <a:off x="4170702" y="4832168"/>
          <a:ext cx="4756640" cy="1536868"/>
        </p:xfrm>
        <a:graphic>
          <a:graphicData uri="http://schemas.openxmlformats.org/drawingml/2006/table">
            <a:tbl>
              <a:tblPr/>
              <a:tblGrid>
                <a:gridCol w="2940834"/>
                <a:gridCol w="1815806"/>
              </a:tblGrid>
              <a:tr h="3842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Voce di spesa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€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42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TOTALE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40.000,00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E8"/>
                    </a:solidFill>
                  </a:tcPr>
                </a:tc>
              </a:tr>
              <a:tr h="3842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Contributo Associazioni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16.000,00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FCD"/>
                    </a:solidFill>
                  </a:tcPr>
                </a:tc>
              </a:tr>
              <a:tr h="3842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Contributo CARIGO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24.000,00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30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145922" cy="650244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OBIETTIVO WELFARE – </a:t>
            </a:r>
            <a:r>
              <a:rPr lang="it-IT" sz="2800" b="1" dirty="0">
                <a:solidFill>
                  <a:srgbClr val="ACD433"/>
                </a:solidFill>
              </a:rPr>
              <a:t>PROGETTO “LOTTA ALLA POVERTÀ” E “RETI SOLIDALI” </a:t>
            </a:r>
            <a:r>
              <a:rPr lang="it-IT" sz="2800" dirty="0">
                <a:solidFill>
                  <a:srgbClr val="ACD433"/>
                </a:solidFill>
              </a:rPr>
              <a:t>3</a:t>
            </a:r>
            <a:r>
              <a:rPr lang="it-IT" sz="2800" dirty="0" smtClean="0">
                <a:solidFill>
                  <a:srgbClr val="ACD433"/>
                </a:solidFill>
              </a:rPr>
              <a:t>/</a:t>
            </a:r>
            <a:r>
              <a:rPr lang="it-IT" sz="2800" dirty="0">
                <a:solidFill>
                  <a:srgbClr val="ACD433"/>
                </a:solidFill>
              </a:rPr>
              <a:t>3</a:t>
            </a:r>
            <a:endParaRPr lang="it-IT" sz="28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26727"/>
              </p:ext>
            </p:extLst>
          </p:nvPr>
        </p:nvGraphicFramePr>
        <p:xfrm>
          <a:off x="384331" y="1517867"/>
          <a:ext cx="11513156" cy="5212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4504"/>
                <a:gridCol w="1382206"/>
                <a:gridCol w="2028434"/>
                <a:gridCol w="5098012"/>
              </a:tblGrid>
              <a:tr h="344280">
                <a:tc gridSpan="4"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DOVE</a:t>
                      </a:r>
                      <a:r>
                        <a:rPr lang="it-IT" sz="1800" baseline="0" dirty="0" smtClean="0"/>
                        <a:t> SIAMO?</a:t>
                      </a:r>
                      <a:endParaRPr lang="it-IT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4428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Partner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Contattati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Feedback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b="1" baseline="0" dirty="0" smtClean="0"/>
                        <a:t>Note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it-IT" sz="1300" dirty="0" smtClean="0"/>
                        <a:t>Ambito</a:t>
                      </a:r>
                      <a:r>
                        <a:rPr lang="it-IT" sz="1300" baseline="0" dirty="0" smtClean="0"/>
                        <a:t> Basso Isontino</a:t>
                      </a:r>
                      <a:endParaRPr lang="it-IT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Associazione Assostegno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Chiarimenti su: coordinamento campagna di comunicazione e relativa ripartizione finanziaria.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Betlem onlus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Caritas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CISI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</a:t>
                      </a:r>
                      <a:r>
                        <a:rPr lang="it-IT" sz="1300" baseline="0" dirty="0" smtClean="0"/>
                        <a:t> sospeso</a:t>
                      </a:r>
                      <a:endParaRPr lang="it-IT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3844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Comitato gestione fondo speciale volontariato FVG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3844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Comune di Gorizia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</a:t>
                      </a:r>
                      <a:r>
                        <a:rPr lang="it-IT" sz="1300" baseline="0" dirty="0" smtClean="0"/>
                        <a:t> sospeso</a:t>
                      </a:r>
                      <a:endParaRPr lang="it-IT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i="0" baseline="0" dirty="0" smtClean="0"/>
                        <a:t>-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CRI Gorizia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 sospeso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-</a:t>
                      </a:r>
                    </a:p>
                  </a:txBody>
                  <a:tcPr/>
                </a:tc>
              </a:tr>
              <a:tr h="40739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CSV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aseline="0" dirty="0" smtClean="0"/>
                        <a:t>Proposta di coordinamento co-gestito tra CSV e Provincia Gorizia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Provincia Gorizia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-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San Vincenzo onlus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-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Volontariato vincenziano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-</a:t>
                      </a:r>
                    </a:p>
                  </a:txBody>
                  <a:tcPr/>
                </a:tc>
              </a:tr>
              <a:tr h="2867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i="1" baseline="0" dirty="0" smtClean="0"/>
                        <a:t>Associazione VADO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 attesa di adesione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300" b="0" i="0" baseline="0" dirty="0" smtClean="0"/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2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OBIETTIVO WELFARE – </a:t>
            </a:r>
            <a:r>
              <a:rPr lang="it-IT" b="1" dirty="0" smtClean="0">
                <a:solidFill>
                  <a:srgbClr val="ACD433"/>
                </a:solidFill>
              </a:rPr>
              <a:t>PROGETTO “INSERIMENTO LAVORATIVO” </a:t>
            </a:r>
            <a:r>
              <a:rPr lang="it-IT" dirty="0" smtClean="0">
                <a:solidFill>
                  <a:srgbClr val="ACD433"/>
                </a:solidFill>
              </a:rPr>
              <a:t>1/3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it-IT" b="1" u="sng" dirty="0"/>
              <a:t>Sintesi</a:t>
            </a:r>
            <a:r>
              <a:rPr lang="it-IT" b="1" dirty="0" smtClean="0"/>
              <a:t>: </a:t>
            </a:r>
            <a:r>
              <a:rPr lang="it-IT" dirty="0"/>
              <a:t>il progetto ha il fine di sostenere l’inserimento lavorativo di persone appartenenti a categorie svantaggiate e di facilitare l’accesso al credito e l’iter burocratico a vantaggio delle imprese goriziane</a:t>
            </a:r>
            <a:r>
              <a:rPr lang="it-IT" dirty="0" smtClean="0"/>
              <a:t>.</a:t>
            </a:r>
            <a:endParaRPr lang="it-IT" b="1" dirty="0"/>
          </a:p>
          <a:p>
            <a:pPr algn="just"/>
            <a:r>
              <a:rPr lang="it-IT" b="1" u="sng" dirty="0" smtClean="0"/>
              <a:t>Partenariato</a:t>
            </a:r>
            <a:r>
              <a:rPr lang="it-IT" b="1" dirty="0" smtClean="0"/>
              <a:t>:</a:t>
            </a:r>
            <a:endParaRPr lang="it-IT" b="1" dirty="0"/>
          </a:p>
          <a:p>
            <a:pPr lvl="1" algn="just">
              <a:buFont typeface="Wingdings" charset="2"/>
              <a:buChar char="ü"/>
            </a:pPr>
            <a:r>
              <a:rPr lang="it-IT" b="1" dirty="0"/>
              <a:t>Ambito Alto Isontino</a:t>
            </a:r>
          </a:p>
          <a:p>
            <a:pPr lvl="1" algn="just">
              <a:buFont typeface="Wingdings" charset="2"/>
              <a:buChar char="ü"/>
            </a:pPr>
            <a:r>
              <a:rPr lang="it-IT" b="1" dirty="0"/>
              <a:t>Ambito Basso Isontino</a:t>
            </a:r>
          </a:p>
          <a:p>
            <a:pPr lvl="1" algn="just">
              <a:buFont typeface="Wingdings" charset="2"/>
              <a:buChar char="ü"/>
            </a:pPr>
            <a:r>
              <a:rPr lang="it-IT" b="1" dirty="0"/>
              <a:t>Associazione La </a:t>
            </a:r>
            <a:r>
              <a:rPr lang="it-IT" b="1" dirty="0" smtClean="0"/>
              <a:t>Tempesta</a:t>
            </a:r>
          </a:p>
          <a:p>
            <a:pPr lvl="1" algn="just">
              <a:buFont typeface="Wingdings" charset="2"/>
              <a:buChar char="ü"/>
            </a:pPr>
            <a:r>
              <a:rPr lang="it-IT" b="1" dirty="0" smtClean="0"/>
              <a:t>Associazione </a:t>
            </a:r>
            <a:r>
              <a:rPr lang="it-IT" b="1" dirty="0"/>
              <a:t>Nuovo Lavoro </a:t>
            </a:r>
            <a:endParaRPr lang="it-IT" b="1" dirty="0" smtClean="0"/>
          </a:p>
          <a:p>
            <a:pPr lvl="1" algn="just">
              <a:buFont typeface="Wingdings" charset="2"/>
              <a:buChar char="ü"/>
            </a:pPr>
            <a:r>
              <a:rPr lang="it-IT" b="1" dirty="0"/>
              <a:t>Azienda Territoriale per l’Edilizia Residenziale - ATER</a:t>
            </a:r>
          </a:p>
          <a:p>
            <a:pPr lvl="1" algn="just">
              <a:buFont typeface="Wingdings" charset="2"/>
              <a:buChar char="ü"/>
            </a:pPr>
            <a:r>
              <a:rPr lang="it-IT" b="1" dirty="0"/>
              <a:t>Caritas Diocesana di Gorizia onlus – Caritas GO</a:t>
            </a:r>
          </a:p>
          <a:p>
            <a:pPr lvl="1" algn="just">
              <a:buFont typeface="Wingdings" charset="2"/>
              <a:buChar char="ü"/>
            </a:pPr>
            <a:r>
              <a:rPr lang="it-IT" b="1" dirty="0"/>
              <a:t>Consorzio Isontino Servizi Integrati - CISI</a:t>
            </a:r>
          </a:p>
          <a:p>
            <a:pPr lvl="1" algn="just">
              <a:buFont typeface="Wingdings" charset="2"/>
              <a:buChar char="ü"/>
            </a:pPr>
            <a:r>
              <a:rPr lang="it-IT" b="1" dirty="0"/>
              <a:t>Comune di </a:t>
            </a:r>
            <a:r>
              <a:rPr lang="it-IT" b="1" dirty="0" smtClean="0"/>
              <a:t>Gorizia</a:t>
            </a:r>
            <a:endParaRPr lang="it-IT" b="1" dirty="0"/>
          </a:p>
          <a:p>
            <a:pPr lvl="1" algn="just">
              <a:buFont typeface="Wingdings" charset="2"/>
              <a:buChar char="ü"/>
            </a:pPr>
            <a:r>
              <a:rPr lang="it-IT" b="1" dirty="0" smtClean="0"/>
              <a:t>Ente Nazionale per la Formazione e Addestramento Professionale - ENFAP </a:t>
            </a:r>
            <a:r>
              <a:rPr lang="it-IT" b="1" dirty="0"/>
              <a:t>FVG</a:t>
            </a:r>
          </a:p>
          <a:p>
            <a:pPr lvl="1" algn="just">
              <a:buFont typeface="Wingdings" charset="2"/>
              <a:buChar char="ü"/>
            </a:pPr>
            <a:r>
              <a:rPr lang="it-IT" b="1" dirty="0"/>
              <a:t>Società Cooperativa Thiel – S.C. Thiel</a:t>
            </a:r>
          </a:p>
          <a:p>
            <a:pPr lvl="1" algn="just">
              <a:buFont typeface="Wingdings" charset="2"/>
              <a:buChar char="ü"/>
            </a:pPr>
            <a:r>
              <a:rPr lang="it-IT" b="1" dirty="0" smtClean="0"/>
              <a:t>Unione Italiana Lotta alla Distrofia Muscolare – UILDM Gorizia onlus</a:t>
            </a:r>
            <a:endParaRPr lang="it-IT" b="1" dirty="0"/>
          </a:p>
          <a:p>
            <a:pPr lvl="1" algn="just">
              <a:buFont typeface="Wingdings" charset="2"/>
              <a:buChar char="ü"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594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OBIETTIVO WELFARE – </a:t>
            </a:r>
            <a:r>
              <a:rPr lang="it-IT" b="1" dirty="0" smtClean="0">
                <a:solidFill>
                  <a:srgbClr val="ACD433"/>
                </a:solidFill>
              </a:rPr>
              <a:t>PROGETTO “INSERIMENTO LAVORATIVO” </a:t>
            </a:r>
            <a:r>
              <a:rPr lang="it-IT" dirty="0">
                <a:solidFill>
                  <a:srgbClr val="ACD433"/>
                </a:solidFill>
              </a:rPr>
              <a:t>2</a:t>
            </a:r>
            <a:r>
              <a:rPr lang="it-IT" dirty="0" smtClean="0">
                <a:solidFill>
                  <a:srgbClr val="ACD433"/>
                </a:solidFill>
              </a:rPr>
              <a:t>/3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12750" cy="4195481"/>
          </a:xfrm>
        </p:spPr>
        <p:txBody>
          <a:bodyPr>
            <a:normAutofit/>
          </a:bodyPr>
          <a:lstStyle/>
          <a:p>
            <a:pPr algn="just"/>
            <a:r>
              <a:rPr lang="it-IT" sz="1600" b="1" u="sng" dirty="0" smtClean="0">
                <a:sym typeface="Wingdings"/>
              </a:rPr>
              <a:t>Azioni previste</a:t>
            </a:r>
            <a:r>
              <a:rPr lang="it-IT" sz="1600" b="1" dirty="0" smtClean="0">
                <a:sym typeface="Wingdings"/>
              </a:rPr>
              <a:t>:</a:t>
            </a:r>
          </a:p>
          <a:p>
            <a:pPr lvl="1" algn="just">
              <a:buFont typeface="Courier New"/>
              <a:buChar char="o"/>
            </a:pPr>
            <a:r>
              <a:rPr lang="it-IT" sz="1600" dirty="0" smtClean="0">
                <a:sym typeface="Wingdings"/>
              </a:rPr>
              <a:t>Coordinamento e monitoraggio</a:t>
            </a:r>
          </a:p>
          <a:p>
            <a:pPr lvl="1" algn="just">
              <a:buFont typeface="Courier New"/>
              <a:buChar char="o"/>
            </a:pPr>
            <a:r>
              <a:rPr lang="it-IT" sz="1600" dirty="0" smtClean="0">
                <a:sym typeface="Wingdings"/>
              </a:rPr>
              <a:t>Comunicazione</a:t>
            </a:r>
          </a:p>
          <a:p>
            <a:pPr lvl="1" algn="just">
              <a:buFont typeface="Courier New"/>
              <a:buChar char="o"/>
            </a:pPr>
            <a:r>
              <a:rPr lang="it-IT" sz="1600" dirty="0" smtClean="0">
                <a:sym typeface="Wingdings"/>
              </a:rPr>
              <a:t>Mappatura aziende/bisogni/incentivi esistenti</a:t>
            </a:r>
          </a:p>
          <a:p>
            <a:pPr lvl="1" algn="just">
              <a:buFont typeface="Courier New"/>
              <a:buChar char="o"/>
            </a:pPr>
            <a:r>
              <a:rPr lang="it-IT" sz="1600" dirty="0"/>
              <a:t>Azione pilota 1 – Inserimento dello “svantaggio” </a:t>
            </a:r>
            <a:endParaRPr lang="it-IT" sz="1600" dirty="0" smtClean="0"/>
          </a:p>
          <a:p>
            <a:pPr lvl="1" algn="just">
              <a:buFont typeface="Courier New"/>
              <a:buChar char="o"/>
            </a:pPr>
            <a:r>
              <a:rPr lang="it-IT" sz="1600" dirty="0"/>
              <a:t>Azione Pilota 2 – “imprenditorialità</a:t>
            </a:r>
            <a:r>
              <a:rPr lang="it-IT" sz="1600" dirty="0" smtClean="0"/>
              <a:t>”</a:t>
            </a:r>
            <a:endParaRPr lang="it-IT" sz="1600" dirty="0" smtClean="0">
              <a:sym typeface="Wingdings"/>
            </a:endParaRPr>
          </a:p>
          <a:p>
            <a:pPr algn="just"/>
            <a:r>
              <a:rPr lang="it-IT" sz="1600" b="1" u="sng" dirty="0" smtClean="0">
                <a:sym typeface="Wingdings"/>
              </a:rPr>
              <a:t>Ricadute </a:t>
            </a:r>
            <a:r>
              <a:rPr lang="it-IT" sz="1600" b="1" u="sng" dirty="0">
                <a:sym typeface="Wingdings"/>
              </a:rPr>
              <a:t>sul </a:t>
            </a:r>
            <a:r>
              <a:rPr lang="it-IT" sz="1600" b="1" u="sng" dirty="0" smtClean="0">
                <a:sym typeface="Wingdings"/>
              </a:rPr>
              <a:t>territorio</a:t>
            </a:r>
            <a:r>
              <a:rPr lang="it-IT" sz="1600" b="1" dirty="0" smtClean="0">
                <a:sym typeface="Wingdings"/>
              </a:rPr>
              <a:t>: </a:t>
            </a:r>
            <a:r>
              <a:rPr lang="it-IT" sz="1600" dirty="0" smtClean="0">
                <a:sym typeface="Wingdings"/>
              </a:rPr>
              <a:t>il progetto fornisce supporto alle aziende per l’accesso agli incentivi e prevede </a:t>
            </a:r>
            <a:r>
              <a:rPr lang="it-IT" sz="1600" dirty="0" smtClean="0"/>
              <a:t>un </a:t>
            </a:r>
            <a:r>
              <a:rPr lang="it-IT" sz="1600" dirty="0"/>
              <a:t>percorso di formazione e </a:t>
            </a:r>
            <a:r>
              <a:rPr lang="it-IT" sz="1600" dirty="0" smtClean="0"/>
              <a:t>professionalizzazione rivolto alle categorie svantaggiate, stimolando sinergie tra vari attori presenti sul territorio. </a:t>
            </a:r>
          </a:p>
          <a:p>
            <a:pPr algn="just"/>
            <a:r>
              <a:rPr lang="it-IT" sz="1600" b="1" u="sng" dirty="0" smtClean="0">
                <a:sym typeface="Wingdings"/>
              </a:rPr>
              <a:t>Budget indicativo:</a:t>
            </a:r>
            <a:endParaRPr lang="it-IT" b="1" dirty="0">
              <a:sym typeface="Wingdings"/>
            </a:endParaRPr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319428"/>
              </p:ext>
            </p:extLst>
          </p:nvPr>
        </p:nvGraphicFramePr>
        <p:xfrm>
          <a:off x="4576085" y="5153875"/>
          <a:ext cx="4235508" cy="12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754"/>
                <a:gridCol w="2117754"/>
              </a:tblGrid>
              <a:tr h="32215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Voce di spesa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€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15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>
                          <a:effectLst/>
                        </a:rPr>
                        <a:t>TOTALE</a:t>
                      </a:r>
                      <a:endParaRPr lang="it-IT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b="0" dirty="0">
                          <a:effectLst/>
                        </a:rPr>
                        <a:t>25.000,00</a:t>
                      </a:r>
                      <a:endParaRPr lang="it-IT" sz="1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15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Contributo Associazioni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10.000,00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2158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Contributo CARIGO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15.000,00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51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1186"/>
          </a:xfrm>
        </p:spPr>
        <p:txBody>
          <a:bodyPr>
            <a:normAutofit/>
          </a:bodyPr>
          <a:lstStyle/>
          <a:p>
            <a:r>
              <a:rPr lang="it-IT" sz="2800" dirty="0"/>
              <a:t>OBIETTIVO WELFARE – </a:t>
            </a:r>
            <a:r>
              <a:rPr lang="it-IT" sz="2800" b="1" dirty="0">
                <a:solidFill>
                  <a:srgbClr val="ACD433"/>
                </a:solidFill>
              </a:rPr>
              <a:t>PROGETTO “INSERIMENTO LAVORATIVO</a:t>
            </a:r>
            <a:r>
              <a:rPr lang="it-IT" sz="2800" b="1" smtClean="0">
                <a:solidFill>
                  <a:srgbClr val="ACD433"/>
                </a:solidFill>
              </a:rPr>
              <a:t>” </a:t>
            </a:r>
            <a:r>
              <a:rPr lang="it-IT" sz="2800">
                <a:solidFill>
                  <a:srgbClr val="ACD433"/>
                </a:solidFill>
              </a:rPr>
              <a:t>3</a:t>
            </a:r>
            <a:r>
              <a:rPr lang="it-IT" sz="2800" smtClean="0">
                <a:solidFill>
                  <a:srgbClr val="ACD433"/>
                </a:solidFill>
              </a:rPr>
              <a:t>/3</a:t>
            </a:r>
            <a:endParaRPr lang="it-IT" sz="28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448028"/>
              </p:ext>
            </p:extLst>
          </p:nvPr>
        </p:nvGraphicFramePr>
        <p:xfrm>
          <a:off x="350912" y="1384272"/>
          <a:ext cx="11446316" cy="526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063"/>
                <a:gridCol w="1374181"/>
                <a:gridCol w="2016657"/>
                <a:gridCol w="5068415"/>
              </a:tblGrid>
              <a:tr h="347100">
                <a:tc gridSpan="4"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DOVE</a:t>
                      </a:r>
                      <a:r>
                        <a:rPr lang="it-IT" sz="1800" baseline="0" dirty="0" smtClean="0"/>
                        <a:t> </a:t>
                      </a:r>
                      <a:r>
                        <a:rPr lang="it-IT" sz="1800" baseline="0" dirty="0" smtClean="0"/>
                        <a:t>SIAMO?</a:t>
                      </a:r>
                      <a:endParaRPr lang="it-IT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4710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Partner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Contattati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Feedback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b="1" baseline="0" dirty="0" smtClean="0"/>
                        <a:t>Note</a:t>
                      </a:r>
                    </a:p>
                  </a:txBody>
                  <a:tcPr/>
                </a:tc>
              </a:tr>
              <a:tr h="38759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it-IT" sz="1300" baseline="0" dirty="0" smtClean="0"/>
                        <a:t>Ambito Alto Isontino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Sarà inserito nella parte relativa all’inserimento lavorativo.</a:t>
                      </a:r>
                    </a:p>
                  </a:txBody>
                  <a:tcPr/>
                </a:tc>
              </a:tr>
              <a:tr h="2950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Ambito Basso Isontino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3875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Associazione La Tempesta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Importante la definizione del Capofila (soggetto istituzionale?).</a:t>
                      </a:r>
                    </a:p>
                  </a:txBody>
                  <a:tcPr/>
                </a:tc>
              </a:tr>
              <a:tr h="29503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it-IT" sz="1300" baseline="0" dirty="0" smtClean="0"/>
                        <a:t>Associazione Nuovo Lavoro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38759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it-IT" sz="1300" baseline="0" dirty="0" smtClean="0"/>
                        <a:t>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Azione </a:t>
                      </a:r>
                      <a:r>
                        <a:rPr lang="it-IT" sz="1300" b="0" baseline="0" dirty="0" smtClean="0"/>
                        <a:t>pilota 1 - </a:t>
                      </a:r>
                      <a:r>
                        <a:rPr lang="it-IT" sz="1300" baseline="0" dirty="0" smtClean="0"/>
                        <a:t>sarà focalizzata su inserimento disabili e vedrà come attori principali ATER, S.C. Thiel, CISI.</a:t>
                      </a:r>
                    </a:p>
                  </a:txBody>
                  <a:tcPr/>
                </a:tc>
              </a:tr>
              <a:tr h="2950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Caritas</a:t>
                      </a:r>
                      <a:r>
                        <a:rPr lang="it-IT" sz="1300" baseline="0" dirty="0" smtClean="0"/>
                        <a:t>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400" baseline="0" dirty="0" smtClean="0"/>
                        <a:t>In sospeso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3875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CISI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Azione </a:t>
                      </a:r>
                      <a:r>
                        <a:rPr lang="it-IT" sz="1300" b="0" baseline="0" dirty="0" smtClean="0"/>
                        <a:t>pilota 1 - </a:t>
                      </a:r>
                      <a:r>
                        <a:rPr lang="it-IT" sz="1300" baseline="0" dirty="0" smtClean="0"/>
                        <a:t>sarà focalizzata su inserimento disabili e vedrà come attori principali ATER, S. C. Thiel, CISI</a:t>
                      </a:r>
                    </a:p>
                  </a:txBody>
                  <a:tcPr/>
                </a:tc>
              </a:tr>
              <a:tr h="3875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Comune di Gorizia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baseline="0" dirty="0" smtClean="0"/>
                        <a:t>Sarà inserito nella parte relativa alla formazione.</a:t>
                      </a:r>
                    </a:p>
                  </a:txBody>
                  <a:tcPr/>
                </a:tc>
              </a:tr>
              <a:tr h="29503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it-IT" sz="1300" baseline="0" dirty="0" smtClean="0"/>
                        <a:t>ENFAP FVG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 sospeso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-</a:t>
                      </a:r>
                    </a:p>
                  </a:txBody>
                  <a:tcPr/>
                </a:tc>
              </a:tr>
              <a:tr h="387595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it-IT" sz="1300" baseline="0" dirty="0" smtClean="0"/>
                        <a:t>S.C. Thiel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baseline="0" dirty="0" smtClean="0"/>
                        <a:t>Azione pilota 2 - sarà inserita una parte di affiancamento agli artigiani per l’acquisizione di competenze pratiche.</a:t>
                      </a:r>
                    </a:p>
                  </a:txBody>
                  <a:tcPr/>
                </a:tc>
              </a:tr>
              <a:tr h="544544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it-IT" sz="1300" baseline="0" dirty="0" smtClean="0"/>
                        <a:t>UILDM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Necessità di un supporto nelle attività di segreteria, Si mette a disposizione 1 persona (per 2 ore) due volte a settimana. </a:t>
                      </a:r>
                    </a:p>
                  </a:txBody>
                  <a:tcPr/>
                </a:tc>
              </a:tr>
              <a:tr h="2950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Cooperativa Duemilauno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 attesa</a:t>
                      </a:r>
                      <a:r>
                        <a:rPr lang="it-IT" sz="1300" baseline="0" dirty="0" smtClean="0"/>
                        <a:t> di adesione</a:t>
                      </a:r>
                      <a:endParaRPr lang="it-IT" sz="1300" dirty="0" smtClean="0"/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-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2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OBIETTIVO WELFARE – </a:t>
            </a:r>
            <a:r>
              <a:rPr lang="it-IT" b="1" dirty="0">
                <a:solidFill>
                  <a:srgbClr val="ACD433"/>
                </a:solidFill>
              </a:rPr>
              <a:t>PROGETTO “AFA” </a:t>
            </a:r>
            <a:r>
              <a:rPr lang="it-IT" dirty="0">
                <a:solidFill>
                  <a:srgbClr val="ACD433"/>
                </a:solidFill>
              </a:rPr>
              <a:t>1/3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8977968" cy="917384"/>
          </a:xfrm>
        </p:spPr>
        <p:txBody>
          <a:bodyPr/>
          <a:lstStyle/>
          <a:p>
            <a:pPr marL="342900" lvl="0" indent="-342900">
              <a:buClr>
                <a:srgbClr val="ACD433"/>
              </a:buClr>
              <a:buFont typeface="Wingdings 3" charset="2"/>
              <a:buChar char=""/>
            </a:pPr>
            <a:r>
              <a:rPr lang="it-IT" sz="1400" b="1" u="sng" dirty="0">
                <a:solidFill>
                  <a:prstClr val="white"/>
                </a:solidFill>
                <a:latin typeface="Century Gothic" charset="0"/>
              </a:rPr>
              <a:t>Sintesi</a:t>
            </a:r>
            <a:r>
              <a:rPr lang="it-IT" sz="1400" b="1" dirty="0">
                <a:solidFill>
                  <a:prstClr val="white"/>
                </a:solidFill>
                <a:latin typeface="Century Gothic" charset="0"/>
              </a:rPr>
              <a:t>: </a:t>
            </a:r>
            <a:r>
              <a:rPr lang="it-IT" sz="1400" dirty="0">
                <a:solidFill>
                  <a:prstClr val="white"/>
                </a:solidFill>
                <a:latin typeface="Century Gothic" charset="0"/>
              </a:rPr>
              <a:t>il progetto ha l’obbiettivo di sviluppare una rete capillare di centri specializzati nell’AFA al fine di migliorare la qualità della vita della popolazione e promuovere l’integrazione di categorie emarginate.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03312" y="2853742"/>
            <a:ext cx="4396339" cy="3402595"/>
          </a:xfrm>
        </p:spPr>
        <p:txBody>
          <a:bodyPr>
            <a:normAutofit/>
          </a:bodyPr>
          <a:lstStyle/>
          <a:p>
            <a:r>
              <a:rPr lang="it-IT" sz="1400" b="1" u="sng" dirty="0">
                <a:latin typeface="Century Gothic" charset="0"/>
              </a:rPr>
              <a:t>Partenariato</a:t>
            </a:r>
            <a:r>
              <a:rPr lang="it-IT" sz="1400" b="1" dirty="0" smtClean="0">
                <a:latin typeface="Century Gothic" charset="0"/>
              </a:rPr>
              <a:t>:</a:t>
            </a:r>
            <a:endParaRPr lang="it-IT" sz="1400" b="1" dirty="0">
              <a:latin typeface="Century Gothic" charset="0"/>
            </a:endParaRPr>
          </a:p>
          <a:p>
            <a:pPr lvl="1">
              <a:buFont typeface="Wingdings" charset="2"/>
              <a:buChar char="ü"/>
            </a:pPr>
            <a:r>
              <a:rPr lang="it-IT" sz="1400" b="1" dirty="0">
                <a:latin typeface="Century Gothic" charset="0"/>
              </a:rPr>
              <a:t>Associazione Italiana Assistenza agli Spastici - AIAS </a:t>
            </a:r>
            <a:r>
              <a:rPr lang="it-IT" sz="1400" b="1" dirty="0" smtClean="0">
                <a:latin typeface="Century Gothic" charset="0"/>
              </a:rPr>
              <a:t>Monfalcone</a:t>
            </a:r>
          </a:p>
          <a:p>
            <a:pPr lvl="1">
              <a:buFont typeface="Wingdings" charset="2"/>
              <a:buChar char="ü"/>
            </a:pPr>
            <a:r>
              <a:rPr lang="it-IT" sz="1400" b="1" dirty="0">
                <a:latin typeface="Century Gothic" charset="0"/>
              </a:rPr>
              <a:t>Associazione Italiana Sclerosi Multipla - AISM sezione </a:t>
            </a:r>
            <a:r>
              <a:rPr lang="it-IT" sz="1400" b="1" dirty="0" smtClean="0">
                <a:latin typeface="Century Gothic" charset="0"/>
              </a:rPr>
              <a:t>Gorizia</a:t>
            </a:r>
          </a:p>
          <a:p>
            <a:pPr lvl="1">
              <a:buFont typeface="Wingdings" charset="2"/>
              <a:buChar char="ü"/>
            </a:pPr>
            <a:r>
              <a:rPr lang="it-IT" sz="1400" b="1" dirty="0" smtClean="0">
                <a:latin typeface="Century Gothic" charset="0"/>
              </a:rPr>
              <a:t>Ambito </a:t>
            </a:r>
            <a:r>
              <a:rPr lang="it-IT" sz="1400" b="1" dirty="0">
                <a:latin typeface="Century Gothic" charset="0"/>
              </a:rPr>
              <a:t>Alto Isontino</a:t>
            </a:r>
            <a:r>
              <a:rPr lang="it-IT" sz="1400" dirty="0">
                <a:latin typeface="Century Gothic" charset="0"/>
              </a:rPr>
              <a:t> </a:t>
            </a:r>
          </a:p>
          <a:p>
            <a:pPr lvl="1">
              <a:buFont typeface="Wingdings" charset="2"/>
              <a:buChar char="ü"/>
            </a:pPr>
            <a:r>
              <a:rPr lang="it-IT" sz="1400" b="1" dirty="0">
                <a:latin typeface="Century Gothic" charset="0"/>
                <a:sym typeface="Wingdings"/>
              </a:rPr>
              <a:t>Ambito Basso </a:t>
            </a:r>
            <a:r>
              <a:rPr lang="it-IT" sz="1400" b="1" dirty="0" smtClean="0">
                <a:latin typeface="Century Gothic" charset="0"/>
                <a:sym typeface="Wingdings"/>
              </a:rPr>
              <a:t>isontino</a:t>
            </a:r>
          </a:p>
          <a:p>
            <a:pPr lvl="1">
              <a:buFont typeface="Wingdings" charset="2"/>
              <a:buChar char="ü"/>
            </a:pPr>
            <a:r>
              <a:rPr lang="it-IT" sz="1400" b="1" dirty="0">
                <a:latin typeface="Century Gothic" charset="0"/>
              </a:rPr>
              <a:t>Associazione Nazionale Donne Operate al Seno - ANDOS Gorizia </a:t>
            </a:r>
            <a:endParaRPr lang="en-GB" sz="1400" b="1" dirty="0" smtClean="0"/>
          </a:p>
          <a:p>
            <a:pPr lvl="1">
              <a:buFont typeface="Wingdings" charset="2"/>
              <a:buChar char="ü"/>
            </a:pPr>
            <a:r>
              <a:rPr lang="it-IT" sz="1400" b="1" dirty="0">
                <a:latin typeface="Century Gothic" charset="0"/>
              </a:rPr>
              <a:t>Associazione la Farfalla</a:t>
            </a:r>
          </a:p>
          <a:p>
            <a:pPr lvl="1">
              <a:buFont typeface="Wingdings" charset="2"/>
              <a:buChar char="ü"/>
            </a:pPr>
            <a:r>
              <a:rPr lang="it-IT" sz="1400" b="1" dirty="0">
                <a:latin typeface="Century Gothic" charset="0"/>
              </a:rPr>
              <a:t>Associazione </a:t>
            </a:r>
            <a:r>
              <a:rPr lang="it-IT" sz="1400" b="1" dirty="0" smtClean="0">
                <a:latin typeface="Century Gothic" charset="0"/>
              </a:rPr>
              <a:t>Spiraglio</a:t>
            </a:r>
            <a:endParaRPr lang="en-GB" sz="1400" b="1" dirty="0" smtClean="0"/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623138" y="3167342"/>
            <a:ext cx="4396339" cy="2979236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ü"/>
            </a:pPr>
            <a:r>
              <a:rPr lang="it-IT" sz="1400" b="1" dirty="0">
                <a:latin typeface="Century Gothic" charset="0"/>
              </a:rPr>
              <a:t>Azienda Sanitaria</a:t>
            </a:r>
          </a:p>
          <a:p>
            <a:pPr lvl="1">
              <a:buFont typeface="Wingdings" charset="2"/>
              <a:buChar char="ü"/>
            </a:pPr>
            <a:r>
              <a:rPr lang="it-IT" sz="1400" b="1" dirty="0"/>
              <a:t>Consorzio Isontino Servizi Integrati - </a:t>
            </a:r>
            <a:r>
              <a:rPr lang="it-IT" sz="1400" b="1" dirty="0">
                <a:latin typeface="Century Gothic" charset="0"/>
              </a:rPr>
              <a:t>CISI</a:t>
            </a:r>
          </a:p>
          <a:p>
            <a:pPr lvl="1">
              <a:buFont typeface="Wingdings" charset="2"/>
              <a:buChar char="ü"/>
            </a:pPr>
            <a:r>
              <a:rPr lang="it-IT" sz="1400" b="1" dirty="0">
                <a:latin typeface="Century Gothic" charset="0"/>
              </a:rPr>
              <a:t>Comune di Mossa </a:t>
            </a:r>
            <a:endParaRPr lang="it-IT" sz="1400" b="1" dirty="0" smtClean="0">
              <a:latin typeface="Century Gothic" charset="0"/>
            </a:endParaRPr>
          </a:p>
          <a:p>
            <a:pPr lvl="1">
              <a:buFont typeface="Wingdings" charset="2"/>
              <a:buChar char="ü"/>
            </a:pPr>
            <a:r>
              <a:rPr lang="it-IT" sz="1400" b="1" dirty="0" smtClean="0">
                <a:latin typeface="Century Gothic" charset="0"/>
              </a:rPr>
              <a:t>Diabetici </a:t>
            </a:r>
            <a:r>
              <a:rPr lang="it-IT" sz="1400" b="1" dirty="0">
                <a:latin typeface="Century Gothic" charset="0"/>
              </a:rPr>
              <a:t>per l’Attività Fisica - DAF </a:t>
            </a:r>
            <a:r>
              <a:rPr lang="it-IT" sz="1400" b="1" dirty="0" smtClean="0">
                <a:latin typeface="Century Gothic" charset="0"/>
              </a:rPr>
              <a:t>FVG</a:t>
            </a:r>
          </a:p>
          <a:p>
            <a:pPr lvl="1">
              <a:buFont typeface="Wingdings" charset="2"/>
              <a:buChar char="ü"/>
            </a:pPr>
            <a:r>
              <a:rPr lang="it-IT" sz="1400" b="1" dirty="0">
                <a:latin typeface="Century Gothic" charset="0"/>
              </a:rPr>
              <a:t>Polisportiva 2001</a:t>
            </a:r>
          </a:p>
          <a:p>
            <a:pPr lvl="1">
              <a:buFont typeface="Wingdings" charset="2"/>
              <a:buChar char="ü"/>
            </a:pPr>
            <a:r>
              <a:rPr lang="it-IT" sz="1400" b="1" dirty="0"/>
              <a:t>Unione Italiana Lotta alla Distrofia Muscolare - </a:t>
            </a:r>
            <a:r>
              <a:rPr lang="it-IT" sz="1400" b="1" dirty="0">
                <a:latin typeface="Century Gothic" charset="0"/>
              </a:rPr>
              <a:t>UILDM Gorizia </a:t>
            </a:r>
            <a:r>
              <a:rPr lang="it-IT" sz="1400" b="1" dirty="0" smtClean="0">
                <a:latin typeface="Century Gothic" charset="0"/>
              </a:rPr>
              <a:t>onlus</a:t>
            </a:r>
            <a:endParaRPr lang="en-GB" sz="1400" b="1" dirty="0" smtClean="0"/>
          </a:p>
          <a:p>
            <a:pPr lvl="1">
              <a:buFont typeface="Wingdings" charset="2"/>
              <a:buChar char="ü"/>
            </a:pPr>
            <a:r>
              <a:rPr lang="en-GB" sz="1400" b="1" dirty="0" smtClean="0"/>
              <a:t>Unione </a:t>
            </a:r>
            <a:r>
              <a:rPr lang="en-GB" sz="1400" b="1" dirty="0"/>
              <a:t>Italiana Sport Per tutti - </a:t>
            </a:r>
            <a:r>
              <a:rPr lang="it-IT" sz="1400" b="1" dirty="0">
                <a:latin typeface="Century Gothic" charset="0"/>
              </a:rPr>
              <a:t>UISP Gorizia </a:t>
            </a:r>
          </a:p>
          <a:p>
            <a:pPr lvl="1">
              <a:buFont typeface="Wingdings" charset="2"/>
              <a:buChar char="ü"/>
            </a:pPr>
            <a:endParaRPr lang="it-IT" sz="1400" b="1" dirty="0" smtClean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0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 idx="4294967295"/>
          </p:nvPr>
        </p:nvSpPr>
        <p:spPr>
          <a:xfrm>
            <a:off x="646113" y="452438"/>
            <a:ext cx="9626600" cy="803275"/>
          </a:xfrm>
        </p:spPr>
        <p:txBody>
          <a:bodyPr/>
          <a:lstStyle/>
          <a:p>
            <a:r>
              <a:rPr lang="it-IT" sz="3800">
                <a:latin typeface="Century Gothic" charset="0"/>
              </a:rPr>
              <a:t>OBIETTIVO WELFARE – </a:t>
            </a:r>
            <a:r>
              <a:rPr lang="it-IT" sz="3800" b="1">
                <a:solidFill>
                  <a:srgbClr val="ACD433"/>
                </a:solidFill>
                <a:latin typeface="Century Gothic" charset="0"/>
              </a:rPr>
              <a:t>PROGETTO “AFA” </a:t>
            </a:r>
            <a:r>
              <a:rPr lang="it-IT" sz="3800">
                <a:solidFill>
                  <a:srgbClr val="ACD433"/>
                </a:solidFill>
                <a:latin typeface="Century Gothic" charset="0"/>
              </a:rPr>
              <a:t>2/3</a:t>
            </a:r>
            <a:endParaRPr lang="it-IT" sz="3800" i="1">
              <a:latin typeface="Century Gothic" charset="0"/>
            </a:endParaRPr>
          </a:p>
        </p:txBody>
      </p:sp>
      <p:sp>
        <p:nvSpPr>
          <p:cNvPr id="46083" name="Segnaposto contenuto 4"/>
          <p:cNvSpPr>
            <a:spLocks noGrp="1"/>
          </p:cNvSpPr>
          <p:nvPr>
            <p:ph idx="4294967295"/>
          </p:nvPr>
        </p:nvSpPr>
        <p:spPr>
          <a:xfrm>
            <a:off x="822325" y="1736725"/>
            <a:ext cx="9837738" cy="4956175"/>
          </a:xfrm>
        </p:spPr>
        <p:txBody>
          <a:bodyPr/>
          <a:lstStyle/>
          <a:p>
            <a:r>
              <a:rPr lang="it-IT" b="1" u="sng" dirty="0">
                <a:latin typeface="Century Gothic" charset="0"/>
              </a:rPr>
              <a:t>Azioni </a:t>
            </a:r>
            <a:r>
              <a:rPr lang="it-IT" b="1" u="sng" dirty="0" smtClean="0">
                <a:latin typeface="Century Gothic" charset="0"/>
              </a:rPr>
              <a:t>previste</a:t>
            </a:r>
            <a:r>
              <a:rPr lang="it-IT" b="1" dirty="0" smtClean="0">
                <a:latin typeface="Century Gothic" charset="0"/>
              </a:rPr>
              <a:t>:</a:t>
            </a:r>
            <a:endParaRPr lang="it-IT" b="1" dirty="0">
              <a:latin typeface="Century Gothic" charset="0"/>
            </a:endParaRPr>
          </a:p>
          <a:p>
            <a:pPr lvl="1">
              <a:buFont typeface="Courier New"/>
              <a:buChar char="o"/>
            </a:pPr>
            <a:r>
              <a:rPr lang="it-IT" dirty="0" smtClean="0">
                <a:latin typeface="Century Gothic" charset="0"/>
              </a:rPr>
              <a:t>Coordinamento </a:t>
            </a:r>
            <a:r>
              <a:rPr lang="it-IT" dirty="0">
                <a:latin typeface="Century Gothic" charset="0"/>
              </a:rPr>
              <a:t>e monitoraggio di progetto </a:t>
            </a:r>
          </a:p>
          <a:p>
            <a:pPr lvl="1">
              <a:buFont typeface="Courier New"/>
              <a:buChar char="o"/>
            </a:pPr>
            <a:r>
              <a:rPr lang="it-IT" dirty="0" smtClean="0">
                <a:latin typeface="Century Gothic" charset="0"/>
              </a:rPr>
              <a:t>Coordinamento </a:t>
            </a:r>
            <a:r>
              <a:rPr lang="it-IT" dirty="0">
                <a:latin typeface="Century Gothic" charset="0"/>
              </a:rPr>
              <a:t>scientifico: Coinvolgimento, Formazione e </a:t>
            </a:r>
            <a:r>
              <a:rPr lang="it-IT" dirty="0" smtClean="0">
                <a:latin typeface="Century Gothic" charset="0"/>
              </a:rPr>
              <a:t>Valutazione </a:t>
            </a:r>
            <a:r>
              <a:rPr lang="it-IT" dirty="0">
                <a:latin typeface="Century Gothic" charset="0"/>
              </a:rPr>
              <a:t>AFA </a:t>
            </a:r>
          </a:p>
          <a:p>
            <a:pPr lvl="1">
              <a:buFont typeface="Courier New"/>
              <a:buChar char="o"/>
            </a:pPr>
            <a:r>
              <a:rPr lang="it-IT" dirty="0" smtClean="0">
                <a:latin typeface="Century Gothic" charset="0"/>
              </a:rPr>
              <a:t>Azione </a:t>
            </a:r>
            <a:r>
              <a:rPr lang="it-IT" dirty="0">
                <a:latin typeface="Century Gothic" charset="0"/>
              </a:rPr>
              <a:t>Pilota - Pacchetto servizi/offerte AFA Provinciale </a:t>
            </a:r>
          </a:p>
          <a:p>
            <a:pPr lvl="1">
              <a:buFont typeface="Courier New"/>
              <a:buChar char="o"/>
            </a:pPr>
            <a:r>
              <a:rPr lang="it-IT" dirty="0" smtClean="0">
                <a:latin typeface="Century Gothic" charset="0"/>
              </a:rPr>
              <a:t>Comunicazione </a:t>
            </a:r>
            <a:endParaRPr lang="it-IT" dirty="0">
              <a:latin typeface="Century Gothic" charset="0"/>
            </a:endParaRPr>
          </a:p>
          <a:p>
            <a:r>
              <a:rPr lang="it-IT" b="1" u="sng" dirty="0">
                <a:latin typeface="Century Gothic" charset="0"/>
                <a:sym typeface="Wingdings" charset="0"/>
              </a:rPr>
              <a:t>Ricadute sul territorio</a:t>
            </a:r>
            <a:r>
              <a:rPr lang="it-IT" b="1" dirty="0">
                <a:latin typeface="Century Gothic" charset="0"/>
                <a:sym typeface="Wingdings" charset="0"/>
              </a:rPr>
              <a:t>: </a:t>
            </a:r>
            <a:r>
              <a:rPr lang="it-IT" sz="1600" dirty="0">
                <a:latin typeface="Century Gothic" charset="0"/>
              </a:rPr>
              <a:t>benessere psicofisico aumentato negli utenti, già nel breve-medio periodo, contribuendo a diminuire i costi sociali per la salute. </a:t>
            </a:r>
            <a:endParaRPr lang="it-IT" b="1" dirty="0">
              <a:latin typeface="Century Gothic" charset="0"/>
              <a:sym typeface="Wingdings" charset="0"/>
            </a:endParaRPr>
          </a:p>
          <a:p>
            <a:r>
              <a:rPr lang="it-IT" b="1" u="sng" dirty="0">
                <a:latin typeface="Century Gothic" charset="0"/>
                <a:sym typeface="Wingdings" charset="0"/>
              </a:rPr>
              <a:t>Budget indicativo</a:t>
            </a:r>
            <a:r>
              <a:rPr lang="it-IT" b="1" dirty="0">
                <a:latin typeface="Century Gothic" charset="0"/>
                <a:sym typeface="Wingdings" charset="0"/>
              </a:rPr>
              <a:t>:</a:t>
            </a:r>
          </a:p>
          <a:p>
            <a:endParaRPr lang="it-IT" b="1" dirty="0">
              <a:latin typeface="Century Gothic" charset="0"/>
              <a:sym typeface="Wingdings" charset="0"/>
            </a:endParaRPr>
          </a:p>
          <a:p>
            <a:endParaRPr lang="it-IT" dirty="0">
              <a:latin typeface="Century Gothic" charset="0"/>
            </a:endParaRPr>
          </a:p>
        </p:txBody>
      </p:sp>
      <p:graphicFrame>
        <p:nvGraphicFramePr>
          <p:cNvPr id="4611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24693"/>
              </p:ext>
            </p:extLst>
          </p:nvPr>
        </p:nvGraphicFramePr>
        <p:xfrm>
          <a:off x="3807046" y="4570776"/>
          <a:ext cx="5270809" cy="1607108"/>
        </p:xfrm>
        <a:graphic>
          <a:graphicData uri="http://schemas.openxmlformats.org/drawingml/2006/table">
            <a:tbl>
              <a:tblPr/>
              <a:tblGrid>
                <a:gridCol w="3480286"/>
                <a:gridCol w="1790523"/>
              </a:tblGrid>
              <a:tr h="401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Voce di spesa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€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17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TOTALE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15.000,00</a:t>
                      </a: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E8"/>
                    </a:solidFill>
                  </a:tcPr>
                </a:tc>
              </a:tr>
              <a:tr h="4017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Contributo Associazioni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6.000,00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FCD"/>
                    </a:solidFill>
                  </a:tcPr>
                </a:tc>
              </a:tr>
              <a:tr h="40177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Contributo CARIGO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charset="0"/>
                          <a:ea typeface="ＭＳ Ｐゴシック" charset="0"/>
                        </a:rPr>
                        <a:t>9.000,00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7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46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66686"/>
          </a:xfrm>
        </p:spPr>
        <p:txBody>
          <a:bodyPr/>
          <a:lstStyle/>
          <a:p>
            <a:r>
              <a:rPr lang="it-IT" sz="2800" dirty="0"/>
              <a:t>OBIETTIVO WELFARE -  </a:t>
            </a:r>
            <a:r>
              <a:rPr lang="it-IT" sz="2800" b="1" dirty="0" smtClean="0">
                <a:solidFill>
                  <a:srgbClr val="ACD433"/>
                </a:solidFill>
              </a:rPr>
              <a:t>PROGETTO “AFA” </a:t>
            </a:r>
            <a:r>
              <a:rPr lang="it-IT" sz="2800" dirty="0">
                <a:solidFill>
                  <a:srgbClr val="ACD433"/>
                </a:solidFill>
              </a:rPr>
              <a:t>3</a:t>
            </a:r>
            <a:r>
              <a:rPr lang="it-IT" sz="2800" dirty="0" smtClean="0">
                <a:solidFill>
                  <a:srgbClr val="ACD433"/>
                </a:solidFill>
              </a:rPr>
              <a:t>/</a:t>
            </a:r>
            <a:r>
              <a:rPr lang="it-IT" sz="2800" dirty="0">
                <a:solidFill>
                  <a:srgbClr val="ACD433"/>
                </a:solidFill>
              </a:rPr>
              <a:t>3</a:t>
            </a:r>
            <a:endParaRPr lang="it-IT" sz="2800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659331"/>
              </p:ext>
            </p:extLst>
          </p:nvPr>
        </p:nvGraphicFramePr>
        <p:xfrm>
          <a:off x="217229" y="1192324"/>
          <a:ext cx="11746170" cy="5640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161"/>
                <a:gridCol w="1309944"/>
                <a:gridCol w="1921492"/>
                <a:gridCol w="6332573"/>
              </a:tblGrid>
              <a:tr h="272571">
                <a:tc gridSpan="4"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DOVE</a:t>
                      </a:r>
                      <a:r>
                        <a:rPr lang="it-IT" sz="1300" baseline="0" dirty="0" smtClean="0"/>
                        <a:t> </a:t>
                      </a:r>
                      <a:r>
                        <a:rPr lang="it-IT" sz="1300" baseline="0" dirty="0" smtClean="0"/>
                        <a:t>SIAMO?</a:t>
                      </a:r>
                      <a:endParaRPr lang="it-IT" sz="1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216622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1300" b="1" dirty="0" smtClean="0"/>
                        <a:t>Partner</a:t>
                      </a:r>
                      <a:endParaRPr lang="it-IT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1300" b="1" dirty="0" smtClean="0"/>
                        <a:t>Contattati</a:t>
                      </a:r>
                      <a:endParaRPr lang="it-IT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it-IT" sz="1300" b="1" dirty="0" smtClean="0"/>
                        <a:t>Feedback</a:t>
                      </a:r>
                      <a:endParaRPr lang="it-IT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1" baseline="0" dirty="0" smtClean="0"/>
                        <a:t>Note</a:t>
                      </a:r>
                    </a:p>
                  </a:txBody>
                  <a:tcPr/>
                </a:tc>
              </a:tr>
              <a:tr h="266833"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baseline="0" dirty="0" smtClean="0"/>
                        <a:t>AIAS Monfalcone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Chiarimenti su ripartizione finanziaria</a:t>
                      </a:r>
                    </a:p>
                  </a:txBody>
                  <a:tcPr/>
                </a:tc>
              </a:tr>
              <a:tr h="266833"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baseline="0" dirty="0" smtClean="0"/>
                        <a:t>AISM Sezione Gorizia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Necessità </a:t>
                      </a:r>
                      <a:r>
                        <a:rPr lang="it-IT" sz="1200" baseline="0" dirty="0" smtClean="0"/>
                        <a:t>di </a:t>
                      </a:r>
                      <a:r>
                        <a:rPr lang="it-IT" sz="1200" baseline="0" dirty="0" smtClean="0"/>
                        <a:t>inserire un’azione pilota che preveda </a:t>
                      </a:r>
                      <a:r>
                        <a:rPr lang="it-IT" sz="1200" baseline="0" dirty="0" smtClean="0"/>
                        <a:t>attività dedicate </a:t>
                      </a:r>
                      <a:r>
                        <a:rPr lang="it-IT" sz="1200" baseline="0" dirty="0" smtClean="0"/>
                        <a:t>ad </a:t>
                      </a:r>
                      <a:r>
                        <a:rPr lang="it-IT" sz="1200" baseline="0" dirty="0" smtClean="0"/>
                        <a:t>utenti con </a:t>
                      </a:r>
                      <a:r>
                        <a:rPr lang="it-IT" sz="1200" baseline="0" dirty="0" smtClean="0"/>
                        <a:t>patologie specifiche.</a:t>
                      </a:r>
                      <a:endParaRPr lang="it-IT" sz="1200" baseline="0" dirty="0" smtClean="0"/>
                    </a:p>
                  </a:txBody>
                  <a:tcPr/>
                </a:tc>
              </a:tr>
              <a:tr h="447590"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baseline="0" dirty="0" smtClean="0"/>
                        <a:t>Ambito Alto Isontino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Mette a disposizione il proprio know how e si pone quale intermediario con le associazioni del territorio. Proposta di co-gestione del coordinamento di progetto con ASS.</a:t>
                      </a:r>
                    </a:p>
                  </a:txBody>
                  <a:tcPr/>
                </a:tc>
              </a:tr>
              <a:tr h="3270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Ambito Basso Isontino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kumimoji="0" lang="it-IT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Coinvolto come ambito o come singoli comuni?</a:t>
                      </a:r>
                    </a:p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baseline="0" dirty="0" smtClean="0"/>
                        <a:t>Verifica adesione comuni di Monfalcone e San Pier d’Isonzo</a:t>
                      </a:r>
                    </a:p>
                  </a:txBody>
                  <a:tcPr/>
                </a:tc>
              </a:tr>
              <a:tr h="2668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ANDOS Gorizia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  <a:defRPr/>
                      </a:pPr>
                      <a:r>
                        <a:rPr kumimoji="0" lang="it-IT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0" i="0" baseline="0" dirty="0" smtClean="0"/>
                    </a:p>
                  </a:txBody>
                  <a:tcPr/>
                </a:tc>
              </a:tr>
              <a:tr h="274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Associazione La Farfalla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-</a:t>
                      </a:r>
                    </a:p>
                  </a:txBody>
                  <a:tcPr/>
                </a:tc>
              </a:tr>
              <a:tr h="266833"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baseline="0" dirty="0" smtClean="0"/>
                        <a:t>Associazione Spiraglio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1" baseline="0" dirty="0" smtClean="0"/>
                        <a:t>-</a:t>
                      </a:r>
                    </a:p>
                  </a:txBody>
                  <a:tcPr/>
                </a:tc>
              </a:tr>
              <a:tr h="447590"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baseline="0" dirty="0" smtClean="0"/>
                        <a:t>Azienda Sanitaria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Importante allineare il progetto con quello già esistente nella bassa friulana; formazione va svolta secondo un modello condiviso; associazioni importanti come reti di controllo/monitoraggio sul territorio</a:t>
                      </a:r>
                    </a:p>
                  </a:txBody>
                  <a:tcPr/>
                </a:tc>
              </a:tr>
              <a:tr h="2668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CISI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0000"/>
                        </a:lnSpc>
                        <a:buFont typeface="Wingdings" charset="2"/>
                        <a:buNone/>
                      </a:pPr>
                      <a:r>
                        <a:rPr lang="it-IT" sz="1400" dirty="0" smtClean="0"/>
                        <a:t>In</a:t>
                      </a:r>
                      <a:r>
                        <a:rPr lang="it-IT" sz="1400" baseline="0" dirty="0" smtClean="0"/>
                        <a:t> sospeso</a:t>
                      </a:r>
                      <a:endParaRPr lang="it-IT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baseline="0" dirty="0" smtClean="0"/>
                        <a:t>-</a:t>
                      </a:r>
                      <a:endParaRPr lang="it-IT" sz="1200" baseline="0" dirty="0" smtClean="0"/>
                    </a:p>
                  </a:txBody>
                  <a:tcPr/>
                </a:tc>
              </a:tr>
              <a:tr h="3471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Comune di Mossa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ü"/>
                        <a:tabLst/>
                        <a:defRPr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baseline="0" dirty="0" smtClean="0"/>
                        <a:t>Mette come co-finanziamento l’utilizzo della palestra e i relativi servizi di manutenzione.</a:t>
                      </a:r>
                    </a:p>
                  </a:txBody>
                  <a:tcPr/>
                </a:tc>
              </a:tr>
              <a:tr h="266833"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baseline="0" dirty="0" smtClean="0"/>
                        <a:t>DAF FVG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baseline="0" dirty="0" smtClean="0"/>
                        <a:t> </a:t>
                      </a:r>
                      <a:endParaRPr lang="it-IT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baseline="0" dirty="0" smtClean="0"/>
                        <a:t>Disponibilità a prendere parte ad attività di formazione</a:t>
                      </a:r>
                    </a:p>
                  </a:txBody>
                  <a:tcPr/>
                </a:tc>
              </a:tr>
              <a:tr h="327085"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baseline="0" dirty="0" smtClean="0"/>
                        <a:t>Polisportiva 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</a:t>
                      </a:r>
                      <a:r>
                        <a:rPr lang="it-IT" sz="1300" baseline="0" dirty="0" smtClean="0"/>
                        <a:t> sospeso</a:t>
                      </a:r>
                      <a:endParaRPr lang="it-IT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baseline="0" dirty="0" smtClean="0"/>
                        <a:t>-</a:t>
                      </a:r>
                    </a:p>
                  </a:txBody>
                  <a:tcPr/>
                </a:tc>
              </a:tr>
              <a:tr h="447590"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baseline="0" dirty="0" smtClean="0"/>
                        <a:t>UILDM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baseline="0" dirty="0" smtClean="0"/>
                        <a:t>Necessità di un supporto nelle attività di segreteria, Si mette a disposizione 1 persona (per 2 ore) due volte a settimana. </a:t>
                      </a:r>
                    </a:p>
                  </a:txBody>
                  <a:tcPr/>
                </a:tc>
              </a:tr>
              <a:tr h="327085">
                <a:tc>
                  <a:txBody>
                    <a:bodyPr/>
                    <a:lstStyle/>
                    <a:p>
                      <a:pPr marL="0" indent="0">
                        <a:lnSpc>
                          <a:spcPct val="70000"/>
                        </a:lnSpc>
                        <a:buFont typeface="Arial"/>
                        <a:buNone/>
                      </a:pPr>
                      <a:r>
                        <a:rPr lang="it-IT" sz="1300" baseline="0" dirty="0" smtClean="0"/>
                        <a:t>UISP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aseline="0" dirty="0" smtClean="0"/>
                        <a:t>Possibilità di un maggior coinvolgimento nella parte di formazione</a:t>
                      </a:r>
                      <a:r>
                        <a:rPr lang="it-IT" sz="1200" b="0" i="0" baseline="0" dirty="0" smtClean="0"/>
                        <a:t>. Declina la </a:t>
                      </a:r>
                      <a:r>
                        <a:rPr lang="it-IT" sz="1200" b="0" i="1" baseline="0" dirty="0" smtClean="0"/>
                        <a:t>leadership</a:t>
                      </a:r>
                      <a:r>
                        <a:rPr lang="it-IT" sz="1200" b="0" i="0" baseline="0" dirty="0" smtClean="0"/>
                        <a:t> </a:t>
                      </a:r>
                      <a:r>
                        <a:rPr lang="it-IT" sz="1200" baseline="0" dirty="0" smtClean="0"/>
                        <a:t>della gestione del coordinamento di progetto.</a:t>
                      </a:r>
                    </a:p>
                  </a:txBody>
                  <a:tcPr/>
                </a:tc>
              </a:tr>
              <a:tr h="274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Associazione VADO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7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7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 attesa</a:t>
                      </a:r>
                      <a:r>
                        <a:rPr lang="it-IT" sz="1300" baseline="0" dirty="0" smtClean="0"/>
                        <a:t> di adesione</a:t>
                      </a:r>
                      <a:endParaRPr lang="it-IT" sz="1300" dirty="0" smtClean="0"/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baseline="0" dirty="0" smtClean="0"/>
                        <a:t>-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11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OBIETTIVO WELFARE – </a:t>
            </a:r>
            <a:r>
              <a:rPr lang="it-IT" b="1" dirty="0" smtClean="0">
                <a:solidFill>
                  <a:schemeClr val="accent1"/>
                </a:solidFill>
              </a:rPr>
              <a:t>PROSSIMI PASSI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b="1" dirty="0" smtClean="0"/>
              <a:t>Aggiornamenti integrazioni</a:t>
            </a:r>
            <a:r>
              <a:rPr lang="it-IT" dirty="0" smtClean="0"/>
              <a:t>: ultime integrazioni/feedback da inviare entro e non oltre il giorno </a:t>
            </a:r>
            <a:r>
              <a:rPr lang="it-IT" b="1" u="sng" dirty="0" smtClean="0"/>
              <a:t>8 ottobre 2015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 smtClean="0"/>
              <a:t>Invio versioni definitive progetti</a:t>
            </a:r>
            <a:r>
              <a:rPr lang="it-IT" dirty="0" smtClean="0"/>
              <a:t>: le versioni definitive dei progetti saranno inviate alla Fondazione CARIGO il giorno </a:t>
            </a:r>
            <a:r>
              <a:rPr lang="it-IT" b="1" u="sng" dirty="0" smtClean="0"/>
              <a:t>9 ottobre 2015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 smtClean="0"/>
              <a:t>Procedure burocratiche e amministrative per l’avvio dei progetti: </a:t>
            </a:r>
            <a:r>
              <a:rPr lang="it-IT" dirty="0" smtClean="0"/>
              <a:t>la Fondazione CARIGO contatterà i Capofila di ciascun consorzio per la definizione dettagliata degli aspetti burocratici e finanziari propedeutici all’avvio dei progetti (</a:t>
            </a:r>
            <a:r>
              <a:rPr lang="it-IT" b="1" u="sng" dirty="0" smtClean="0"/>
              <a:t>12-16 ottobre 2015</a:t>
            </a:r>
            <a:r>
              <a:rPr lang="it-IT" dirty="0" smtClean="0"/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 smtClean="0"/>
              <a:t>Primo incontro tra partner di progetto: </a:t>
            </a:r>
            <a:r>
              <a:rPr lang="it-IT" dirty="0" smtClean="0"/>
              <a:t>prima dell’avvio dei progetti, ogni capofila convocherà i partner per un incontro operativo in cui saranno definiti gli aspetti gestionali del progetto (</a:t>
            </a:r>
            <a:r>
              <a:rPr lang="it-IT" b="1" u="sng" dirty="0" smtClean="0"/>
              <a:t>19-31 ottobre 2015</a:t>
            </a:r>
            <a:r>
              <a:rPr lang="it-IT" dirty="0" smtClean="0"/>
              <a:t>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b="1" dirty="0" smtClean="0"/>
              <a:t>Avvio progetti: </a:t>
            </a:r>
            <a:r>
              <a:rPr lang="it-IT" dirty="0" smtClean="0"/>
              <a:t>si prevede l’inizio dei progetti per il mese di </a:t>
            </a:r>
            <a:r>
              <a:rPr lang="it-IT" b="1" u="sng" dirty="0" smtClean="0"/>
              <a:t>novembre 2015</a:t>
            </a:r>
            <a:endParaRPr lang="it-IT" b="1" u="sng" dirty="0"/>
          </a:p>
        </p:txBody>
      </p:sp>
    </p:spTree>
    <p:extLst>
      <p:ext uri="{BB962C8B-B14F-4D97-AF65-F5344CB8AC3E}">
        <p14:creationId xmlns:p14="http://schemas.microsoft.com/office/powerpoint/2010/main" val="320314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0836" y="241026"/>
            <a:ext cx="9404723" cy="588110"/>
          </a:xfrm>
        </p:spPr>
        <p:txBody>
          <a:bodyPr>
            <a:normAutofit/>
          </a:bodyPr>
          <a:lstStyle/>
          <a:p>
            <a:r>
              <a:rPr lang="it-IT" sz="2800" dirty="0"/>
              <a:t>OBIETTIVO WELFARE – </a:t>
            </a:r>
            <a:r>
              <a:rPr lang="it-IT" sz="2800" b="1" dirty="0">
                <a:solidFill>
                  <a:schemeClr val="accent1"/>
                </a:solidFill>
              </a:rPr>
              <a:t>IL WELFARE DI COMUNITÀ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181694"/>
            <a:ext cx="4396338" cy="57626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La crisi: nuovi bisogni, nuove risposte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946074" y="1192276"/>
            <a:ext cx="4837069" cy="576262"/>
          </a:xfrm>
        </p:spPr>
        <p:txBody>
          <a:bodyPr/>
          <a:lstStyle/>
          <a:p>
            <a:r>
              <a:rPr lang="it-IT" sz="1900" dirty="0" smtClean="0"/>
              <a:t>Il Welfare di comunità: la rete e il bene comune – “tenere conto, dare conto”</a:t>
            </a:r>
            <a:endParaRPr lang="it-IT" sz="1900" dirty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79580121"/>
              </p:ext>
            </p:extLst>
          </p:nvPr>
        </p:nvGraphicFramePr>
        <p:xfrm>
          <a:off x="7019772" y="2028733"/>
          <a:ext cx="4621054" cy="455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2973263"/>
              </p:ext>
            </p:extLst>
          </p:nvPr>
        </p:nvGraphicFramePr>
        <p:xfrm>
          <a:off x="1" y="1791313"/>
          <a:ext cx="6402454" cy="489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Fumetto 3 5"/>
          <p:cNvSpPr/>
          <p:nvPr/>
        </p:nvSpPr>
        <p:spPr>
          <a:xfrm>
            <a:off x="3575931" y="735310"/>
            <a:ext cx="3108051" cy="1921828"/>
          </a:xfrm>
          <a:prstGeom prst="wedgeEllipseCallout">
            <a:avLst>
              <a:gd name="adj1" fmla="val -24913"/>
              <a:gd name="adj2" fmla="val 58291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it-IT" sz="1100" i="1" dirty="0">
                <a:solidFill>
                  <a:prstClr val="white"/>
                </a:solidFill>
              </a:rPr>
              <a:t>“Welfare basato su una pluralità di soggetti, ma anche di soluzioni, in cui sostenibilità, equità, accesso e responsabilità si </a:t>
            </a:r>
            <a:r>
              <a:rPr lang="it-IT" sz="1100" i="1" dirty="0" smtClean="0">
                <a:solidFill>
                  <a:prstClr val="white"/>
                </a:solidFill>
              </a:rPr>
              <a:t>articolano </a:t>
            </a:r>
            <a:r>
              <a:rPr lang="it-IT" sz="1100" i="1" dirty="0">
                <a:solidFill>
                  <a:prstClr val="white"/>
                </a:solidFill>
              </a:rPr>
              <a:t>in formati nuovi e </a:t>
            </a:r>
            <a:r>
              <a:rPr lang="it-IT" sz="1100" i="1" dirty="0" smtClean="0">
                <a:solidFill>
                  <a:prstClr val="white"/>
                </a:solidFill>
              </a:rPr>
              <a:t>trovano </a:t>
            </a:r>
            <a:r>
              <a:rPr lang="it-IT" sz="1100" i="1" dirty="0">
                <a:solidFill>
                  <a:prstClr val="white"/>
                </a:solidFill>
              </a:rPr>
              <a:t>un baricentro essenziale nel territorio e nella comunità, comunque definita.” (ACRI</a:t>
            </a:r>
            <a:r>
              <a:rPr lang="it-IT" sz="1100" i="1" dirty="0" smtClean="0">
                <a:solidFill>
                  <a:prstClr val="white"/>
                </a:solidFill>
              </a:rPr>
              <a:t>)</a:t>
            </a:r>
            <a:endParaRPr lang="it-IT" sz="11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5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OBIETTIVO WELFARE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Processi partecipati per la definizione della strategia di intervento della Fondazione CARIGO</a:t>
            </a:r>
          </a:p>
        </p:txBody>
      </p:sp>
      <p:pic>
        <p:nvPicPr>
          <p:cNvPr id="1026" name="Picture 2" descr="CARIGO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659" y="5638800"/>
            <a:ext cx="5120813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472" y="5638800"/>
            <a:ext cx="2905229" cy="1116000"/>
          </a:xfrm>
          <a:prstGeom prst="rect">
            <a:avLst/>
          </a:prstGeom>
        </p:spPr>
      </p:pic>
      <p:pic>
        <p:nvPicPr>
          <p:cNvPr id="1030" name="Picture 6" descr="http://www.classeturistica.it/wp-content/uploads/2013/11/Logo_Fondazione_Cari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342" y="5638800"/>
            <a:ext cx="1966317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75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 WELFARE – </a:t>
            </a:r>
            <a:r>
              <a:rPr lang="it-IT" b="1" dirty="0" smtClean="0">
                <a:solidFill>
                  <a:schemeClr val="accent1"/>
                </a:solidFill>
              </a:rPr>
              <a:t>IL PROGETTO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it-IT" b="1" dirty="0"/>
              <a:t>D</a:t>
            </a:r>
            <a:r>
              <a:rPr lang="it-IT" b="1" dirty="0" smtClean="0"/>
              <a:t>escrizione</a:t>
            </a:r>
            <a:r>
              <a:rPr lang="it-IT" dirty="0"/>
              <a:t>: Realizzazione di percorsi partecipati con </a:t>
            </a:r>
            <a:r>
              <a:rPr lang="it-IT" dirty="0" smtClean="0"/>
              <a:t>i portatori di interesse </a:t>
            </a:r>
            <a:r>
              <a:rPr lang="it-IT" dirty="0"/>
              <a:t>isontini nei settori del Volontariato, </a:t>
            </a:r>
            <a:r>
              <a:rPr lang="it-IT" dirty="0" smtClean="0"/>
              <a:t>Salute </a:t>
            </a:r>
            <a:r>
              <a:rPr lang="it-IT" dirty="0"/>
              <a:t>e Lavoro volti alla definizione della strategia di intervento della Fondazione CARIGO nella prossima fase erogativa. Dal primo incontro partecipato, in modo trasversale ai tre tavoli, sono emersi con forza i seguenti tre punti:</a:t>
            </a:r>
          </a:p>
          <a:p>
            <a:pPr lvl="1" algn="just"/>
            <a:r>
              <a:rPr lang="it-IT" dirty="0"/>
              <a:t>Identificazione della Fondazione </a:t>
            </a:r>
            <a:r>
              <a:rPr lang="it-IT" dirty="0" smtClean="0"/>
              <a:t>CARIGO </a:t>
            </a:r>
            <a:r>
              <a:rPr lang="it-IT" dirty="0"/>
              <a:t>quale </a:t>
            </a:r>
            <a:r>
              <a:rPr lang="it-IT" dirty="0" smtClean="0"/>
              <a:t>attore </a:t>
            </a:r>
            <a:r>
              <a:rPr lang="it-IT" dirty="0"/>
              <a:t>capace di stimolare la sinergia ed il coordinamento tra soggetti simili</a:t>
            </a:r>
          </a:p>
          <a:p>
            <a:pPr lvl="1" algn="just"/>
            <a:r>
              <a:rPr lang="it-IT" dirty="0"/>
              <a:t>Volontà di “fare rete” tra soggetti simili</a:t>
            </a:r>
          </a:p>
          <a:p>
            <a:pPr lvl="1" algn="just"/>
            <a:r>
              <a:rPr lang="it-IT" dirty="0"/>
              <a:t>Necessità di esplicitare concretamente le linee programmatiche ed operative di eventuali forme di cooperazione</a:t>
            </a:r>
          </a:p>
          <a:p>
            <a:pPr marL="0" indent="0" algn="just">
              <a:buNone/>
            </a:pPr>
            <a:r>
              <a:rPr lang="it-IT" dirty="0"/>
              <a:t>I processi partecipati </a:t>
            </a:r>
            <a:r>
              <a:rPr lang="it-IT" dirty="0" smtClean="0"/>
              <a:t>sono stati mirati al raggiungimento dei </a:t>
            </a:r>
            <a:r>
              <a:rPr lang="it-IT" dirty="0"/>
              <a:t>seguenti obiettivi:</a:t>
            </a:r>
          </a:p>
          <a:p>
            <a:pPr lvl="1" algn="just"/>
            <a:r>
              <a:rPr lang="it-IT" dirty="0"/>
              <a:t>Identificare potenziali reti/partenariati</a:t>
            </a:r>
          </a:p>
          <a:p>
            <a:pPr lvl="1" algn="just"/>
            <a:r>
              <a:rPr lang="it-IT" dirty="0"/>
              <a:t>Delineare le linee programmatiche ed operative di tali reti</a:t>
            </a:r>
          </a:p>
          <a:p>
            <a:pPr lvl="1" algn="just"/>
            <a:r>
              <a:rPr lang="it-IT" dirty="0"/>
              <a:t>Specificare le risorse che ciascun partecipante </a:t>
            </a:r>
            <a:r>
              <a:rPr lang="it-IT" dirty="0" smtClean="0"/>
              <a:t>può mettere a disposizione</a:t>
            </a:r>
          </a:p>
        </p:txBody>
      </p:sp>
    </p:spTree>
    <p:extLst>
      <p:ext uri="{BB962C8B-B14F-4D97-AF65-F5344CB8AC3E}">
        <p14:creationId xmlns:p14="http://schemas.microsoft.com/office/powerpoint/2010/main" val="413486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OBIETTIVO WELFARE - </a:t>
            </a:r>
            <a:r>
              <a:rPr lang="it-IT" b="1" dirty="0">
                <a:solidFill>
                  <a:srgbClr val="ACD433"/>
                </a:solidFill>
              </a:rPr>
              <a:t>IL PERCORSO</a:t>
            </a:r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148719"/>
              </p:ext>
            </p:extLst>
          </p:nvPr>
        </p:nvGraphicFramePr>
        <p:xfrm>
          <a:off x="109750" y="1473911"/>
          <a:ext cx="12082250" cy="5148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38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0469"/>
          </a:xfrm>
        </p:spPr>
        <p:txBody>
          <a:bodyPr/>
          <a:lstStyle/>
          <a:p>
            <a:r>
              <a:rPr lang="it-IT" sz="2800" dirty="0"/>
              <a:t>OBIETTIVO WELFARE – </a:t>
            </a:r>
            <a:r>
              <a:rPr lang="it-IT" sz="2800" b="1" dirty="0">
                <a:solidFill>
                  <a:srgbClr val="ACD433"/>
                </a:solidFill>
              </a:rPr>
              <a:t>DALLE IDEE AI PROGETTI</a:t>
            </a:r>
            <a:endParaRPr lang="it-IT" sz="28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058470"/>
            <a:ext cx="3615711" cy="881552"/>
          </a:xfrm>
        </p:spPr>
        <p:txBody>
          <a:bodyPr>
            <a:noAutofit/>
          </a:bodyPr>
          <a:lstStyle/>
          <a:p>
            <a:r>
              <a:rPr lang="it-IT" sz="1800" dirty="0" smtClean="0"/>
              <a:t>Brainstorming per identificazione aree tematiche per tavolo di lavoro</a:t>
            </a:r>
            <a:endParaRPr lang="it-IT" sz="180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866021" y="1063860"/>
            <a:ext cx="3100836" cy="576262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Identificazione Idee Progettuali Condivise</a:t>
            </a:r>
            <a:endParaRPr lang="it-IT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half" idx="16"/>
          </p:nvPr>
        </p:nvSpPr>
        <p:spPr>
          <a:xfrm>
            <a:off x="3873106" y="2152220"/>
            <a:ext cx="2946794" cy="4104117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7336352" y="987906"/>
            <a:ext cx="2932113" cy="705140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Selezione proposte progettuali a seguito di uno studio di fattibilità</a:t>
            </a:r>
            <a:endParaRPr lang="it-IT" dirty="0"/>
          </a:p>
        </p:txBody>
      </p:sp>
      <p:pic>
        <p:nvPicPr>
          <p:cNvPr id="9" name="Segnaposto contenuto 3" descr="pit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" t="1493" r="-419" b="2489"/>
          <a:stretch/>
        </p:blipFill>
        <p:spPr>
          <a:xfrm>
            <a:off x="392236" y="3446012"/>
            <a:ext cx="2853084" cy="1574294"/>
          </a:xfrm>
        </p:spPr>
      </p:pic>
      <p:sp>
        <p:nvSpPr>
          <p:cNvPr id="11" name="Fumetto 3 10"/>
          <p:cNvSpPr/>
          <p:nvPr/>
        </p:nvSpPr>
        <p:spPr>
          <a:xfrm>
            <a:off x="123463" y="5204140"/>
            <a:ext cx="1516835" cy="1111394"/>
          </a:xfrm>
          <a:prstGeom prst="wedgeEllipseCallout">
            <a:avLst>
              <a:gd name="adj1" fmla="val 18026"/>
              <a:gd name="adj2" fmla="val -71108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SALUTE</a:t>
            </a:r>
            <a:endParaRPr lang="it-IT" b="1" dirty="0"/>
          </a:p>
        </p:txBody>
      </p:sp>
      <p:sp>
        <p:nvSpPr>
          <p:cNvPr id="12" name="Fumetto 3 11"/>
          <p:cNvSpPr/>
          <p:nvPr/>
        </p:nvSpPr>
        <p:spPr>
          <a:xfrm>
            <a:off x="246923" y="2353589"/>
            <a:ext cx="2169427" cy="999174"/>
          </a:xfrm>
          <a:prstGeom prst="wedgeEllipseCallout">
            <a:avLst>
              <a:gd name="adj1" fmla="val -18690"/>
              <a:gd name="adj2" fmla="val 78287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/>
              <a:t>VOLONTARIATO</a:t>
            </a:r>
            <a:endParaRPr lang="it-IT" sz="1400" b="1" dirty="0"/>
          </a:p>
        </p:txBody>
      </p:sp>
      <p:sp>
        <p:nvSpPr>
          <p:cNvPr id="14" name="Fumetto 3 13"/>
          <p:cNvSpPr/>
          <p:nvPr/>
        </p:nvSpPr>
        <p:spPr>
          <a:xfrm>
            <a:off x="1945094" y="5297248"/>
            <a:ext cx="1705889" cy="1177057"/>
          </a:xfrm>
          <a:prstGeom prst="wedgeEllipseCallout">
            <a:avLst>
              <a:gd name="adj1" fmla="val -16803"/>
              <a:gd name="adj2" fmla="val -81758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LAVORO</a:t>
            </a:r>
            <a:endParaRPr lang="it-IT" b="1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3827360" y="3792849"/>
            <a:ext cx="2880000" cy="132308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it-IT" sz="1400" b="1" dirty="0"/>
              <a:t>SALUTE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it-IT" sz="1400" dirty="0"/>
              <a:t>Progetto “Reti di servizi per i disabili”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it-IT" sz="1400" dirty="0"/>
              <a:t>Progetto “Attività fisica Adattata (AFA)”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it-IT" sz="1400" dirty="0"/>
              <a:t>Progetto “Prevenzione”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half" idx="17"/>
          </p:nvPr>
        </p:nvSpPr>
        <p:spPr>
          <a:xfrm>
            <a:off x="3844106" y="1922887"/>
            <a:ext cx="2880000" cy="1746474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it-IT" b="1" dirty="0"/>
              <a:t>VOLONTARIATO</a:t>
            </a:r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dirty="0"/>
              <a:t>Progetto “Scuole”</a:t>
            </a:r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dirty="0"/>
              <a:t>Progetto “Lotta alla povertà”</a:t>
            </a:r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dirty="0"/>
              <a:t>Progetto “Reti solidali”</a:t>
            </a:r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dirty="0"/>
              <a:t>Progetto “Trasporti Isontini Integrati”</a:t>
            </a:r>
          </a:p>
        </p:txBody>
      </p:sp>
      <p:sp>
        <p:nvSpPr>
          <p:cNvPr id="17" name="Rettangolo arrotondato 16"/>
          <p:cNvSpPr/>
          <p:nvPr/>
        </p:nvSpPr>
        <p:spPr>
          <a:xfrm>
            <a:off x="3838662" y="5239425"/>
            <a:ext cx="2881269" cy="123047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it-IT" sz="1400" b="1" dirty="0"/>
              <a:t>LAVORO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it-IT" sz="1400" dirty="0"/>
              <a:t>Progetto “Piano di Sviluppo Provinciale Integrato”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it-IT" sz="1400" dirty="0"/>
              <a:t>Progetto “Inserimento Lavorativo”</a:t>
            </a:r>
          </a:p>
        </p:txBody>
      </p:sp>
      <p:sp>
        <p:nvSpPr>
          <p:cNvPr id="18" name="Freccia destra 17"/>
          <p:cNvSpPr/>
          <p:nvPr/>
        </p:nvSpPr>
        <p:spPr>
          <a:xfrm>
            <a:off x="6825756" y="2505043"/>
            <a:ext cx="1463923" cy="51159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destra 18"/>
          <p:cNvSpPr/>
          <p:nvPr/>
        </p:nvSpPr>
        <p:spPr>
          <a:xfrm>
            <a:off x="6837055" y="4227506"/>
            <a:ext cx="1470262" cy="51159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destra 19"/>
          <p:cNvSpPr/>
          <p:nvPr/>
        </p:nvSpPr>
        <p:spPr>
          <a:xfrm>
            <a:off x="6837056" y="5497669"/>
            <a:ext cx="1452623" cy="511594"/>
          </a:xfrm>
          <a:prstGeom prst="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Segnaposto testo 15"/>
          <p:cNvSpPr>
            <a:spLocks noGrp="1"/>
          </p:cNvSpPr>
          <p:nvPr>
            <p:ph type="body" sz="half" idx="17"/>
          </p:nvPr>
        </p:nvSpPr>
        <p:spPr>
          <a:xfrm>
            <a:off x="8458822" y="2057645"/>
            <a:ext cx="2880000" cy="138238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it-IT" b="1" dirty="0"/>
              <a:t>VOLONTARIATO</a:t>
            </a:r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dirty="0"/>
              <a:t>Progetto “Scuole”</a:t>
            </a:r>
          </a:p>
          <a:p>
            <a:pPr marL="285750" indent="-285750">
              <a:lnSpc>
                <a:spcPct val="8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it-IT" dirty="0"/>
              <a:t>Progetto “Lotta alla povertà</a:t>
            </a:r>
            <a:r>
              <a:rPr lang="it-IT" dirty="0" smtClean="0"/>
              <a:t>” e </a:t>
            </a:r>
            <a:r>
              <a:rPr lang="it-IT" dirty="0"/>
              <a:t>“Reti solidali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8459714" y="4075107"/>
            <a:ext cx="2880000" cy="75856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it-IT" sz="1400" b="1" dirty="0"/>
              <a:t>SALUTE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it-IT" sz="1400" dirty="0" smtClean="0"/>
              <a:t>Progetto </a:t>
            </a:r>
            <a:r>
              <a:rPr lang="it-IT" sz="1400" dirty="0"/>
              <a:t>“Attività fisica Adattata (AFA)</a:t>
            </a:r>
            <a:r>
              <a:rPr lang="it-IT" sz="1400" dirty="0" smtClean="0"/>
              <a:t>”</a:t>
            </a:r>
            <a:endParaRPr lang="it-IT" sz="1400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8453378" y="5380554"/>
            <a:ext cx="2881269" cy="79385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it-IT" sz="1400" b="1" dirty="0"/>
              <a:t>LAVORO</a:t>
            </a:r>
          </a:p>
          <a:p>
            <a:pPr marL="285750" indent="-285750">
              <a:lnSpc>
                <a:spcPct val="80000"/>
              </a:lnSpc>
              <a:buFont typeface="Wingdings" charset="2"/>
              <a:buChar char="ü"/>
            </a:pPr>
            <a:r>
              <a:rPr lang="it-IT" sz="1400" dirty="0" smtClean="0"/>
              <a:t>Progetto </a:t>
            </a:r>
            <a:r>
              <a:rPr lang="it-IT" sz="1400" dirty="0"/>
              <a:t>“Inserimento Lavorativo”</a:t>
            </a:r>
          </a:p>
        </p:txBody>
      </p:sp>
    </p:spTree>
    <p:extLst>
      <p:ext uri="{BB962C8B-B14F-4D97-AF65-F5344CB8AC3E}">
        <p14:creationId xmlns:p14="http://schemas.microsoft.com/office/powerpoint/2010/main" val="24522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OBIETTIVO WELFARE </a:t>
            </a:r>
            <a:r>
              <a:rPr lang="it-IT" dirty="0" smtClean="0"/>
              <a:t>– </a:t>
            </a:r>
            <a:r>
              <a:rPr lang="it-IT" b="1" dirty="0" smtClean="0">
                <a:solidFill>
                  <a:srgbClr val="ACD433"/>
                </a:solidFill>
              </a:rPr>
              <a:t>I PROGETTI</a:t>
            </a:r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5179"/>
              </p:ext>
            </p:extLst>
          </p:nvPr>
        </p:nvGraphicFramePr>
        <p:xfrm>
          <a:off x="158740" y="1788300"/>
          <a:ext cx="6949220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taglia singolo angolo rettangolo 5"/>
          <p:cNvSpPr/>
          <p:nvPr/>
        </p:nvSpPr>
        <p:spPr>
          <a:xfrm>
            <a:off x="9647774" y="1693552"/>
            <a:ext cx="2028325" cy="1940527"/>
          </a:xfrm>
          <a:prstGeom prst="snip1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halkduster"/>
                <a:cs typeface="Chalkduster"/>
              </a:rPr>
              <a:t>Progetto “Scuole”</a:t>
            </a:r>
            <a:endParaRPr lang="it-IT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7" name="Ritaglia singolo angolo rettangolo 6"/>
          <p:cNvSpPr/>
          <p:nvPr/>
        </p:nvSpPr>
        <p:spPr>
          <a:xfrm>
            <a:off x="7313271" y="1404923"/>
            <a:ext cx="2028325" cy="1940527"/>
          </a:xfrm>
          <a:prstGeom prst="snip1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halkduster"/>
                <a:cs typeface="Chalkduster"/>
              </a:rPr>
              <a:t>Progetto “Reti solidali” e “lotta alla Povertà”</a:t>
            </a:r>
            <a:endParaRPr lang="it-IT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8" name="Ritaglia singolo angolo rettangolo 7"/>
          <p:cNvSpPr/>
          <p:nvPr/>
        </p:nvSpPr>
        <p:spPr>
          <a:xfrm>
            <a:off x="7377482" y="3674262"/>
            <a:ext cx="2028325" cy="1940527"/>
          </a:xfrm>
          <a:prstGeom prst="snip1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halkduster"/>
                <a:cs typeface="Chalkduster"/>
              </a:rPr>
              <a:t>Progetto “AFA”</a:t>
            </a:r>
            <a:endParaRPr lang="it-IT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  <p:sp>
        <p:nvSpPr>
          <p:cNvPr id="9" name="Ritaglia singolo angolo rettangolo 8"/>
          <p:cNvSpPr/>
          <p:nvPr/>
        </p:nvSpPr>
        <p:spPr>
          <a:xfrm>
            <a:off x="9723286" y="3956521"/>
            <a:ext cx="2028325" cy="1940527"/>
          </a:xfrm>
          <a:prstGeom prst="snip1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Chalkduster"/>
                <a:cs typeface="Chalkduster"/>
              </a:rPr>
              <a:t>Progetto “Inserimento Lavorativo”</a:t>
            </a:r>
            <a:endParaRPr lang="it-IT" dirty="0">
              <a:solidFill>
                <a:schemeClr val="bg1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200186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OBIETTIVO </a:t>
            </a:r>
            <a:r>
              <a:rPr lang="it-IT" dirty="0" smtClean="0"/>
              <a:t>WELFARE -  </a:t>
            </a:r>
            <a:r>
              <a:rPr lang="it-IT" b="1" dirty="0" smtClean="0">
                <a:solidFill>
                  <a:srgbClr val="ACD433"/>
                </a:solidFill>
              </a:rPr>
              <a:t>PROGETTO “SCUOLE” </a:t>
            </a:r>
            <a:r>
              <a:rPr lang="it-IT" dirty="0" smtClean="0">
                <a:solidFill>
                  <a:srgbClr val="ACD433"/>
                </a:solidFill>
              </a:rPr>
              <a:t>1/3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it-IT" b="1" u="sng" dirty="0"/>
              <a:t>Sintesi</a:t>
            </a:r>
            <a:r>
              <a:rPr lang="it-IT" b="1" dirty="0" smtClean="0"/>
              <a:t>: </a:t>
            </a:r>
            <a:r>
              <a:rPr lang="it-IT" dirty="0"/>
              <a:t>il progetto mira alla creazione di un contesto sociale basato sull’integrazione e il rispetto della diversità, concentrandosi sui temi della lotta al bullismo e della promozione della attività di volontariato fra gli studenti</a:t>
            </a:r>
          </a:p>
          <a:p>
            <a:r>
              <a:rPr lang="it-IT" b="1" u="sng" dirty="0" smtClean="0"/>
              <a:t>Partenariato</a:t>
            </a:r>
            <a:r>
              <a:rPr lang="it-IT" b="1" dirty="0" smtClean="0"/>
              <a:t>:</a:t>
            </a:r>
          </a:p>
          <a:p>
            <a:pPr lvl="1">
              <a:buFont typeface="Wingdings" charset="2"/>
              <a:buChar char="ü"/>
            </a:pPr>
            <a:r>
              <a:rPr lang="en-GB" b="1" dirty="0"/>
              <a:t>Associazione Italiana Dislessia - </a:t>
            </a:r>
            <a:r>
              <a:rPr lang="en-GB" b="1" dirty="0" smtClean="0"/>
              <a:t>AID</a:t>
            </a:r>
          </a:p>
          <a:p>
            <a:pPr lvl="1">
              <a:buFont typeface="Wingdings" charset="2"/>
              <a:buChar char="ü"/>
            </a:pPr>
            <a:r>
              <a:rPr lang="en-GB" b="1" dirty="0"/>
              <a:t>Children’s International Summer Villages - </a:t>
            </a:r>
            <a:r>
              <a:rPr lang="en-GB" b="1" dirty="0" smtClean="0"/>
              <a:t>CISV</a:t>
            </a:r>
          </a:p>
          <a:p>
            <a:pPr lvl="1">
              <a:buFont typeface="Wingdings" charset="2"/>
              <a:buChar char="ü"/>
            </a:pPr>
            <a:r>
              <a:rPr lang="en-GB" b="1" dirty="0"/>
              <a:t>Croce Rossa Italiana - </a:t>
            </a:r>
            <a:r>
              <a:rPr lang="en-GB" b="1" dirty="0" smtClean="0"/>
              <a:t>CRI</a:t>
            </a:r>
          </a:p>
          <a:p>
            <a:pPr lvl="1">
              <a:buFont typeface="Wingdings" charset="2"/>
              <a:buChar char="ü"/>
            </a:pPr>
            <a:r>
              <a:rPr lang="en-GB" b="1" dirty="0"/>
              <a:t>Centro Volontari Cooperazione alllo Sviluppo - </a:t>
            </a:r>
            <a:r>
              <a:rPr lang="en-GB" b="1" dirty="0" smtClean="0"/>
              <a:t>CVCS</a:t>
            </a:r>
          </a:p>
          <a:p>
            <a:pPr lvl="1">
              <a:buFont typeface="Wingdings" charset="2"/>
              <a:buChar char="ü"/>
            </a:pPr>
            <a:r>
              <a:rPr lang="en-GB" b="1" dirty="0" smtClean="0"/>
              <a:t>Incontriamo </a:t>
            </a:r>
            <a:r>
              <a:rPr lang="en-GB" b="1" dirty="0"/>
              <a:t>Onlus</a:t>
            </a:r>
            <a:endParaRPr lang="it-IT" b="1" dirty="0"/>
          </a:p>
          <a:p>
            <a:pPr lvl="1">
              <a:buFont typeface="Wingdings" charset="2"/>
              <a:buChar char="ü"/>
            </a:pPr>
            <a:r>
              <a:rPr lang="en-GB" b="1" dirty="0"/>
              <a:t>Movimento di Volontariato Italiano </a:t>
            </a:r>
            <a:r>
              <a:rPr lang="en-GB" b="1" dirty="0" smtClean="0"/>
              <a:t>– </a:t>
            </a:r>
            <a:r>
              <a:rPr lang="en-GB" b="1" dirty="0"/>
              <a:t>MoVI </a:t>
            </a:r>
            <a:endParaRPr lang="es-US" b="1" dirty="0" smtClean="0"/>
          </a:p>
          <a:p>
            <a:pPr lvl="1">
              <a:buFont typeface="Wingdings" charset="2"/>
              <a:buChar char="ü"/>
            </a:pPr>
            <a:r>
              <a:rPr lang="en-GB" b="1" dirty="0"/>
              <a:t>Psicoattività</a:t>
            </a:r>
            <a:endParaRPr lang="it-IT" b="1" dirty="0"/>
          </a:p>
          <a:p>
            <a:pPr lvl="1">
              <a:buFont typeface="Wingdings" charset="2"/>
              <a:buChar char="ü"/>
            </a:pPr>
            <a:r>
              <a:rPr lang="en-GB" b="1" dirty="0"/>
              <a:t>Progetto What’s Up </a:t>
            </a:r>
            <a:endParaRPr lang="es-US" b="1" dirty="0" smtClean="0"/>
          </a:p>
          <a:p>
            <a:pPr lvl="1">
              <a:buFont typeface="Wingdings" charset="2"/>
              <a:buChar char="ü"/>
            </a:pPr>
            <a:r>
              <a:rPr lang="es-US" b="1" dirty="0" smtClean="0"/>
              <a:t>SOS </a:t>
            </a:r>
            <a:r>
              <a:rPr lang="es-US" b="1" dirty="0"/>
              <a:t>rosa</a:t>
            </a:r>
            <a:endParaRPr lang="it-IT" b="1" dirty="0"/>
          </a:p>
          <a:p>
            <a:pPr lvl="1">
              <a:buFont typeface="Wingdings" charset="2"/>
              <a:buChar char="ü"/>
            </a:pPr>
            <a:r>
              <a:rPr lang="en-GB" b="1" dirty="0" smtClean="0"/>
              <a:t>Unione Italiana Sport Per tutti – UISP Gorizia</a:t>
            </a:r>
            <a:endParaRPr lang="it-IT" b="1" dirty="0"/>
          </a:p>
          <a:p>
            <a:endParaRPr lang="it-IT" b="1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60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OBIETTIVO </a:t>
            </a:r>
            <a:r>
              <a:rPr lang="it-IT" dirty="0" smtClean="0"/>
              <a:t>WELFARE -  </a:t>
            </a:r>
            <a:r>
              <a:rPr lang="it-IT" b="1" dirty="0" smtClean="0">
                <a:solidFill>
                  <a:srgbClr val="ACD433"/>
                </a:solidFill>
              </a:rPr>
              <a:t>PROGETTO”SCUOLE” </a:t>
            </a:r>
            <a:r>
              <a:rPr lang="it-IT" dirty="0">
                <a:solidFill>
                  <a:srgbClr val="ACD433"/>
                </a:solidFill>
              </a:rPr>
              <a:t>2</a:t>
            </a:r>
            <a:r>
              <a:rPr lang="it-IT" dirty="0" smtClean="0">
                <a:solidFill>
                  <a:srgbClr val="ACD433"/>
                </a:solidFill>
              </a:rPr>
              <a:t>/3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3312" y="2052918"/>
            <a:ext cx="10153857" cy="4564003"/>
          </a:xfrm>
        </p:spPr>
        <p:txBody>
          <a:bodyPr>
            <a:normAutofit/>
          </a:bodyPr>
          <a:lstStyle/>
          <a:p>
            <a:pPr algn="just"/>
            <a:r>
              <a:rPr lang="it-IT" sz="1400" b="1" u="sng" dirty="0" smtClean="0">
                <a:sym typeface="Wingdings"/>
              </a:rPr>
              <a:t>Azioni previste</a:t>
            </a:r>
            <a:r>
              <a:rPr lang="it-IT" sz="1400" b="1" dirty="0" smtClean="0">
                <a:sym typeface="Wingdings"/>
              </a:rPr>
              <a:t>:</a:t>
            </a:r>
          </a:p>
          <a:p>
            <a:pPr lvl="1" algn="just">
              <a:buFont typeface="Courier New"/>
              <a:buChar char="o"/>
            </a:pPr>
            <a:r>
              <a:rPr lang="it-IT" sz="1400" dirty="0" smtClean="0">
                <a:sym typeface="Wingdings"/>
              </a:rPr>
              <a:t>Coordinamento e Comunicazione</a:t>
            </a:r>
          </a:p>
          <a:p>
            <a:pPr lvl="1" algn="just">
              <a:buFont typeface="Courier New"/>
              <a:buChar char="o"/>
            </a:pPr>
            <a:r>
              <a:rPr lang="it-IT" sz="1400" dirty="0"/>
              <a:t>Azione Pilota 1 – Comitato Unico di promozione e formazione al volontariato </a:t>
            </a:r>
            <a:endParaRPr lang="it-IT" sz="1400" dirty="0" smtClean="0"/>
          </a:p>
          <a:p>
            <a:pPr lvl="1" algn="just">
              <a:buFont typeface="Courier New"/>
              <a:buChar char="o"/>
            </a:pPr>
            <a:r>
              <a:rPr lang="it-IT" sz="1400" dirty="0"/>
              <a:t>Azione pilota 2 – Piano coordinato per interventi nelle </a:t>
            </a:r>
            <a:r>
              <a:rPr lang="it-IT" sz="1400" dirty="0" smtClean="0"/>
              <a:t>scuole</a:t>
            </a:r>
          </a:p>
          <a:p>
            <a:pPr lvl="1" algn="just">
              <a:buFont typeface="Courier New"/>
              <a:buChar char="o"/>
            </a:pPr>
            <a:r>
              <a:rPr lang="it-IT" sz="1400" dirty="0"/>
              <a:t>Open days del volontariato </a:t>
            </a:r>
            <a:endParaRPr lang="it-IT" sz="1400" b="1" dirty="0">
              <a:sym typeface="Wingdings"/>
            </a:endParaRPr>
          </a:p>
          <a:p>
            <a:pPr algn="just"/>
            <a:r>
              <a:rPr lang="it-IT" sz="1400" b="1" u="sng" dirty="0" smtClean="0">
                <a:sym typeface="Wingdings"/>
              </a:rPr>
              <a:t>Ricadute </a:t>
            </a:r>
            <a:r>
              <a:rPr lang="it-IT" sz="1400" b="1" u="sng" dirty="0">
                <a:sym typeface="Wingdings"/>
              </a:rPr>
              <a:t>sul territorio</a:t>
            </a:r>
            <a:r>
              <a:rPr lang="it-IT" sz="1400" b="1" dirty="0" smtClean="0">
                <a:sym typeface="Wingdings"/>
              </a:rPr>
              <a:t>: </a:t>
            </a:r>
            <a:r>
              <a:rPr lang="it-IT" sz="1400" dirty="0" smtClean="0">
                <a:sym typeface="Wingdings"/>
              </a:rPr>
              <a:t>nel breve/medio periodo, il progetto favorisce un percorso di sensibilizzazione e cittadinanza attiva </a:t>
            </a:r>
            <a:r>
              <a:rPr lang="it-IT" sz="1400" dirty="0"/>
              <a:t>che parte dalla scuola dell’infanzia per formare poi, nel lungo </a:t>
            </a:r>
            <a:r>
              <a:rPr lang="it-IT" sz="1400" dirty="0" smtClean="0"/>
              <a:t>periodo, </a:t>
            </a:r>
            <a:r>
              <a:rPr lang="it-IT" sz="1400" dirty="0"/>
              <a:t>adolescenti e giovani responsabili e pronti ad impegnarsi in modo attivo a livello sociale</a:t>
            </a:r>
            <a:r>
              <a:rPr lang="it-IT" sz="1400" dirty="0" smtClean="0"/>
              <a:t>.</a:t>
            </a:r>
            <a:r>
              <a:rPr lang="it-IT" sz="1400" dirty="0" smtClean="0">
                <a:sym typeface="Wingdings"/>
              </a:rPr>
              <a:t> Si prospetta inoltre la possibilità di ampliare la rete ad altre realtà presenti sul territorio. </a:t>
            </a:r>
          </a:p>
          <a:p>
            <a:pPr algn="just"/>
            <a:r>
              <a:rPr lang="it-IT" sz="1400" b="1" u="sng" dirty="0" smtClean="0">
                <a:sym typeface="Wingdings"/>
              </a:rPr>
              <a:t>Budget indicativo</a:t>
            </a:r>
            <a:r>
              <a:rPr lang="it-IT" sz="1400" b="1" dirty="0" smtClean="0">
                <a:sym typeface="Wingdings"/>
              </a:rPr>
              <a:t>: </a:t>
            </a:r>
            <a:endParaRPr lang="it-IT" b="1" dirty="0" smtClean="0">
              <a:sym typeface="Wingdings"/>
            </a:endParaRPr>
          </a:p>
          <a:p>
            <a:endParaRPr lang="it-IT" b="1" dirty="0" smtClean="0">
              <a:sym typeface="Wingdings"/>
            </a:endParaRPr>
          </a:p>
          <a:p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555859"/>
              </p:ext>
            </p:extLst>
          </p:nvPr>
        </p:nvGraphicFramePr>
        <p:xfrm>
          <a:off x="4107769" y="4832004"/>
          <a:ext cx="4139126" cy="134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563"/>
                <a:gridCol w="2069563"/>
              </a:tblGrid>
              <a:tr h="33647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Voce di spesa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€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47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TOTALE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20.000,00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47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Contributo Associazioni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</a:rPr>
                        <a:t>8.000,00</a:t>
                      </a:r>
                      <a:endParaRPr lang="it-IT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647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Contributo CARIGO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</a:rPr>
                        <a:t>12.000,00</a:t>
                      </a:r>
                      <a:endParaRPr lang="it-IT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0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33532"/>
          </a:xfrm>
        </p:spPr>
        <p:txBody>
          <a:bodyPr/>
          <a:lstStyle/>
          <a:p>
            <a:r>
              <a:rPr lang="it-IT" sz="2800" dirty="0"/>
              <a:t>OBIETTIVO WELFARE -  </a:t>
            </a:r>
            <a:r>
              <a:rPr lang="it-IT" sz="2800" b="1" dirty="0">
                <a:solidFill>
                  <a:srgbClr val="ACD433"/>
                </a:solidFill>
              </a:rPr>
              <a:t>PROGETTO”SCUOLE</a:t>
            </a:r>
            <a:r>
              <a:rPr lang="it-IT" sz="2800" b="1" dirty="0" smtClean="0">
                <a:solidFill>
                  <a:srgbClr val="ACD433"/>
                </a:solidFill>
              </a:rPr>
              <a:t>” </a:t>
            </a:r>
            <a:r>
              <a:rPr lang="it-IT" sz="2800" dirty="0">
                <a:solidFill>
                  <a:srgbClr val="ACD433"/>
                </a:solidFill>
              </a:rPr>
              <a:t>3</a:t>
            </a:r>
            <a:r>
              <a:rPr lang="it-IT" sz="2800" dirty="0" smtClean="0">
                <a:solidFill>
                  <a:srgbClr val="ACD433"/>
                </a:solidFill>
              </a:rPr>
              <a:t>/</a:t>
            </a:r>
            <a:r>
              <a:rPr lang="it-IT" sz="2800" dirty="0">
                <a:solidFill>
                  <a:srgbClr val="ACD433"/>
                </a:solidFill>
              </a:rPr>
              <a:t>3</a:t>
            </a:r>
            <a:endParaRPr lang="it-IT" sz="2800" i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087839"/>
              </p:ext>
            </p:extLst>
          </p:nvPr>
        </p:nvGraphicFramePr>
        <p:xfrm>
          <a:off x="1103313" y="2052638"/>
          <a:ext cx="89471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492"/>
                <a:gridCol w="589565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STATO</a:t>
                      </a:r>
                      <a:r>
                        <a:rPr lang="it-IT" baseline="0" dirty="0" smtClean="0"/>
                        <a:t> DELL’ARTE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>
                          <a:sym typeface="Wingdings"/>
                        </a:rPr>
                        <a:t>Partner contattati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smtClean="0"/>
                        <a:t>Capofila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/>
                        <a:t>Punti</a:t>
                      </a:r>
                      <a:r>
                        <a:rPr lang="it-IT" b="1" baseline="0" dirty="0" smtClean="0"/>
                        <a:t> da definire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739873"/>
              </p:ext>
            </p:extLst>
          </p:nvPr>
        </p:nvGraphicFramePr>
        <p:xfrm>
          <a:off x="210964" y="1244600"/>
          <a:ext cx="11753364" cy="555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259"/>
                <a:gridCol w="1440201"/>
                <a:gridCol w="1537056"/>
                <a:gridCol w="6915848"/>
              </a:tblGrid>
              <a:tr h="360490">
                <a:tc gridSpan="4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DOVE</a:t>
                      </a:r>
                      <a:r>
                        <a:rPr lang="it-IT" baseline="0" dirty="0" smtClean="0"/>
                        <a:t> SIAMO?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60490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Partner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Contattati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Feedback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b="1" baseline="0" dirty="0" smtClean="0"/>
                        <a:t>Note</a:t>
                      </a:r>
                    </a:p>
                  </a:txBody>
                  <a:tcPr/>
                </a:tc>
              </a:tr>
              <a:tr h="3970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AID</a:t>
                      </a:r>
                    </a:p>
                    <a:p>
                      <a:pPr marL="0" indent="0">
                        <a:lnSpc>
                          <a:spcPct val="80000"/>
                        </a:lnSpc>
                        <a:buFont typeface="Arial"/>
                        <a:buNone/>
                      </a:pPr>
                      <a:endParaRPr lang="it-IT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3604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CISV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3604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CRI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3604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CVCS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Arial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3970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Incontriamo Onlus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Adesione a inserire la scheda dell’azione pilota all’interno del catalogo provinciale per il volontariato.</a:t>
                      </a:r>
                    </a:p>
                  </a:txBody>
                  <a:tcPr/>
                </a:tc>
              </a:tr>
              <a:tr h="3604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MOVI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 sospeso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1" baseline="0" dirty="0" smtClean="0"/>
                        <a:t>-</a:t>
                      </a:r>
                    </a:p>
                  </a:txBody>
                  <a:tcPr/>
                </a:tc>
              </a:tr>
              <a:tr h="5511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Psicoattività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aseline="0" dirty="0" smtClean="0"/>
                        <a:t>Declina la </a:t>
                      </a:r>
                      <a:r>
                        <a:rPr lang="it-IT" sz="1300" i="1" baseline="0" dirty="0" smtClean="0"/>
                        <a:t>leadership</a:t>
                      </a:r>
                      <a:r>
                        <a:rPr lang="it-IT" sz="1300" baseline="0" dirty="0" smtClean="0"/>
                        <a:t> della comunicazione coordinata; proposta di inserire attività di formazione specifica contro il </a:t>
                      </a:r>
                      <a:r>
                        <a:rPr lang="it-IT" sz="1300" i="1" baseline="0" dirty="0" smtClean="0"/>
                        <a:t>cyber-bullismo</a:t>
                      </a:r>
                      <a:r>
                        <a:rPr lang="it-IT" sz="1300" i="0" baseline="0" dirty="0" smtClean="0"/>
                        <a:t>; possibilità di partecipazione ad open-days per organizzare interventi mirati durante le iniziative rivolte ai giovani.</a:t>
                      </a:r>
                    </a:p>
                  </a:txBody>
                  <a:tcPr/>
                </a:tc>
              </a:tr>
              <a:tr h="36049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Progetto What’s 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Integrazione indicatori e criteri progetto “What’s Up” all’interno del progetto</a:t>
                      </a:r>
                    </a:p>
                  </a:txBody>
                  <a:tcPr/>
                </a:tc>
              </a:tr>
              <a:tr h="3970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SOS rosa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Inserire all’interno dell’azione pilota “Lotta al bullismo” un focus specifico sull’educazione all’affettività come base della prevenzione alla violenza di genere</a:t>
                      </a:r>
                    </a:p>
                  </a:txBody>
                  <a:tcPr/>
                </a:tc>
              </a:tr>
              <a:tr h="3970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dirty="0" smtClean="0"/>
                        <a:t>UISP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b="0" i="0" baseline="0" dirty="0" smtClean="0"/>
                        <a:t>Valuta l’idea di riconoscere crediti formativi agli studenti per attività di volontariato sviluppate all’interno del progetto (necessità di contattare scuole).</a:t>
                      </a:r>
                    </a:p>
                  </a:txBody>
                  <a:tcPr/>
                </a:tc>
              </a:tr>
              <a:tr h="3970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i="1" dirty="0" smtClean="0"/>
                        <a:t>Nido delle Cicogne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 attesa</a:t>
                      </a:r>
                      <a:r>
                        <a:rPr lang="it-IT" sz="1300" baseline="0" dirty="0" smtClean="0"/>
                        <a:t> di adesione</a:t>
                      </a:r>
                      <a:endParaRPr lang="it-IT" sz="1300" dirty="0" smtClean="0"/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300" b="0" i="0" baseline="0" dirty="0" smtClean="0"/>
                    </a:p>
                  </a:txBody>
                  <a:tcPr>
                    <a:solidFill>
                      <a:srgbClr val="75CEEC"/>
                    </a:solidFill>
                  </a:tcPr>
                </a:tc>
              </a:tr>
              <a:tr h="3970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300" i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Associazione VADO</a:t>
                      </a:r>
                      <a:endParaRPr lang="it-IT" sz="13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ct val="80000"/>
                        </a:lnSpc>
                        <a:buFont typeface="Wingdings" charset="2"/>
                        <a:buChar char="ü"/>
                      </a:pPr>
                      <a:r>
                        <a:rPr lang="it-IT" sz="1800" dirty="0" smtClean="0"/>
                        <a:t> 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80000"/>
                        </a:lnSpc>
                        <a:buFont typeface="Wingdings" charset="2"/>
                        <a:buNone/>
                      </a:pPr>
                      <a:r>
                        <a:rPr lang="it-IT" sz="1300" dirty="0" smtClean="0"/>
                        <a:t>In attesa di adesione</a:t>
                      </a:r>
                    </a:p>
                  </a:txBody>
                  <a:tcPr>
                    <a:solidFill>
                      <a:srgbClr val="75C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300" b="0" i="0" baseline="0" dirty="0" smtClean="0"/>
                    </a:p>
                  </a:txBody>
                  <a:tcPr>
                    <a:solidFill>
                      <a:srgbClr val="75CE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955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1132</TotalTime>
  <Words>2288</Words>
  <Application>Microsoft Macintosh PowerPoint</Application>
  <PresentationFormat>Personalizzato</PresentationFormat>
  <Paragraphs>439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Ione</vt:lpstr>
      <vt:lpstr>OBIETTIVO WELFARE</vt:lpstr>
      <vt:lpstr>OBIETTIVO WELFARE – IL WELFARE DI COMUNITÀ</vt:lpstr>
      <vt:lpstr>OBIETTIVO WELFARE – IL PROGETTO</vt:lpstr>
      <vt:lpstr>OBIETTIVO WELFARE - IL PERCORSO </vt:lpstr>
      <vt:lpstr>OBIETTIVO WELFARE – DALLE IDEE AI PROGETTI</vt:lpstr>
      <vt:lpstr>OBIETTIVO WELFARE – I PROGETTI </vt:lpstr>
      <vt:lpstr>OBIETTIVO WELFARE -  PROGETTO “SCUOLE” 1/3</vt:lpstr>
      <vt:lpstr>OBIETTIVO WELFARE -  PROGETTO”SCUOLE” 2/3</vt:lpstr>
      <vt:lpstr>OBIETTIVO WELFARE -  PROGETTO”SCUOLE” 3/3</vt:lpstr>
      <vt:lpstr>OBIETTIVO WELFARE – PROGETTO “LOTTA ALLA POVERTÀ” E “RETI SOLIDALI” 1/3</vt:lpstr>
      <vt:lpstr>OBIETTIVO WELFARE – PROGETTO “LOTTA ALLA POVERTÀ” E “RETI SOLIDALI” 2/3</vt:lpstr>
      <vt:lpstr>OBIETTIVO WELFARE – PROGETTO “LOTTA ALLA POVERTÀ” E “RETI SOLIDALI” 3/3</vt:lpstr>
      <vt:lpstr>OBIETTIVO WELFARE – PROGETTO “INSERIMENTO LAVORATIVO” 1/3</vt:lpstr>
      <vt:lpstr>OBIETTIVO WELFARE – PROGETTO “INSERIMENTO LAVORATIVO” 2/3</vt:lpstr>
      <vt:lpstr>OBIETTIVO WELFARE – PROGETTO “INSERIMENTO LAVORATIVO” 3/3</vt:lpstr>
      <vt:lpstr>OBIETTIVO WELFARE – PROGETTO “AFA” 1/3</vt:lpstr>
      <vt:lpstr>OBIETTIVO WELFARE – PROGETTO “AFA” 2/3</vt:lpstr>
      <vt:lpstr>OBIETTIVO WELFARE -  PROGETTO “AFA” 3/3</vt:lpstr>
      <vt:lpstr>OBIETTIVO WELFARE – PROSSIMI PASSI</vt:lpstr>
      <vt:lpstr>OBIETTIVO WELFARE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Del Bianco</dc:creator>
  <cp:lastModifiedBy>olivia ferrari</cp:lastModifiedBy>
  <cp:revision>165</cp:revision>
  <dcterms:created xsi:type="dcterms:W3CDTF">2015-02-11T07:45:37Z</dcterms:created>
  <dcterms:modified xsi:type="dcterms:W3CDTF">2015-10-01T09:55:46Z</dcterms:modified>
</cp:coreProperties>
</file>